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26"/>
  </p:notesMasterIdLst>
  <p:sldIdLst>
    <p:sldId id="256" r:id="rId3"/>
    <p:sldId id="267" r:id="rId4"/>
    <p:sldId id="309" r:id="rId5"/>
    <p:sldId id="276" r:id="rId6"/>
    <p:sldId id="334" r:id="rId7"/>
    <p:sldId id="335" r:id="rId8"/>
    <p:sldId id="340" r:id="rId9"/>
    <p:sldId id="315" r:id="rId10"/>
    <p:sldId id="316" r:id="rId11"/>
    <p:sldId id="318" r:id="rId12"/>
    <p:sldId id="317" r:id="rId13"/>
    <p:sldId id="319" r:id="rId14"/>
    <p:sldId id="320" r:id="rId15"/>
    <p:sldId id="323" r:id="rId16"/>
    <p:sldId id="326" r:id="rId17"/>
    <p:sldId id="327" r:id="rId18"/>
    <p:sldId id="328" r:id="rId19"/>
    <p:sldId id="329" r:id="rId20"/>
    <p:sldId id="330" r:id="rId21"/>
    <p:sldId id="336" r:id="rId22"/>
    <p:sldId id="337" r:id="rId23"/>
    <p:sldId id="338" r:id="rId24"/>
    <p:sldId id="339" r:id="rId25"/>
  </p:sldIdLst>
  <p:sldSz cx="9144000" cy="6858000" type="screen4x3"/>
  <p:notesSz cx="6794500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ul" initials="P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B"/>
    <a:srgbClr val="FFFFAB"/>
    <a:srgbClr val="008E40"/>
    <a:srgbClr val="FFFFB7"/>
    <a:srgbClr val="009900"/>
    <a:srgbClr val="D6ECEE"/>
    <a:srgbClr val="00863D"/>
    <a:srgbClr val="1D68FF"/>
    <a:srgbClr val="5C8E26"/>
    <a:srgbClr val="9E7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6305" autoAdjust="0"/>
  </p:normalViewPr>
  <p:slideViewPr>
    <p:cSldViewPr snapToGrid="0" snapToObjects="1">
      <p:cViewPr varScale="1">
        <p:scale>
          <a:sx n="70" d="100"/>
          <a:sy n="70" d="100"/>
        </p:scale>
        <p:origin x="13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29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68EF4-D9C7-4389-B800-33A50093C438}" type="datetimeFigureOut">
              <a:rPr lang="en-GB" smtClean="0"/>
              <a:t>05/04/2016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E3311-8BC4-4714-A15A-A782160345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780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012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1331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800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Significant difference using Fisher exact test p = 0.04962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215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Significant difference; Fisher exact test p = 0.04962</a:t>
            </a:r>
          </a:p>
          <a:p>
            <a:r>
              <a:rPr lang="en-GB" dirty="0" smtClean="0"/>
              <a:t>Very significantly</a:t>
            </a:r>
            <a:r>
              <a:rPr lang="en-GB" baseline="0" dirty="0" smtClean="0"/>
              <a:t> better than chance, p = 0.001859583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53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494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Fisher exact test comparison of</a:t>
            </a:r>
            <a:r>
              <a:rPr lang="en-GB" baseline="0" dirty="0" smtClean="0"/>
              <a:t> accuracy p = 0.05105</a:t>
            </a:r>
          </a:p>
          <a:p>
            <a:r>
              <a:rPr lang="en-GB" baseline="0" dirty="0" err="1" smtClean="0"/>
              <a:t>t.test</a:t>
            </a:r>
            <a:r>
              <a:rPr lang="en-GB" baseline="0" dirty="0" smtClean="0"/>
              <a:t> on time, p = 0.0229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801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increase</a:t>
            </a:r>
            <a:r>
              <a:rPr lang="en-GB" baseline="0" dirty="0" smtClean="0"/>
              <a:t> in accuracy (</a:t>
            </a:r>
            <a:r>
              <a:rPr lang="en-GB" baseline="0" smtClean="0"/>
              <a:t>Fisher exact p </a:t>
            </a:r>
            <a:r>
              <a:rPr lang="en-GB" baseline="0" dirty="0" smtClean="0"/>
              <a:t>= 0.08) and reduction in time (t-test: p = 0.005) for </a:t>
            </a:r>
            <a:r>
              <a:rPr lang="en-GB" baseline="0" dirty="0" err="1" smtClean="0"/>
              <a:t>valids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3311-8BC4-4714-A15A-A7821603456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615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OU_masterlogo_colour_29m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5513" y="392113"/>
            <a:ext cx="1582737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345555" y="3282856"/>
            <a:ext cx="6052053" cy="624894"/>
          </a:xfrm>
        </p:spPr>
        <p:txBody>
          <a:bodyPr anchor="t"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  <a:endParaRPr lang="en-US" noProof="0" smtClean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45554" y="5192095"/>
            <a:ext cx="7310759" cy="486669"/>
          </a:xfrm>
        </p:spPr>
        <p:txBody>
          <a:bodyPr/>
          <a:lstStyle>
            <a:lvl1pPr marL="0" indent="0">
              <a:buFontTx/>
              <a:buNone/>
              <a:defRPr sz="2700">
                <a:solidFill>
                  <a:schemeClr val="bg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2359" y="2479420"/>
            <a:ext cx="4829881" cy="218569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0104" y="1599673"/>
            <a:ext cx="2127602" cy="30654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53065" y="1599673"/>
            <a:ext cx="2629278" cy="30654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557" y="2480711"/>
            <a:ext cx="7772886" cy="7706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114" y="3886154"/>
            <a:ext cx="6401772" cy="351893"/>
          </a:xfrm>
        </p:spPr>
        <p:txBody>
          <a:bodyPr/>
          <a:lstStyle>
            <a:lvl1pPr marL="0" indent="0" algn="ctr">
              <a:buNone/>
              <a:defRPr/>
            </a:lvl1pPr>
            <a:lvl2pPr marL="405838" indent="0" algn="ctr">
              <a:buNone/>
              <a:defRPr/>
            </a:lvl2pPr>
            <a:lvl3pPr marL="811676" indent="0" algn="ctr">
              <a:buNone/>
              <a:defRPr/>
            </a:lvl3pPr>
            <a:lvl4pPr marL="1217512" indent="0" algn="ctr">
              <a:buNone/>
              <a:defRPr/>
            </a:lvl4pPr>
            <a:lvl5pPr marL="1623350" indent="0" algn="ctr">
              <a:buNone/>
              <a:defRPr/>
            </a:lvl5pPr>
            <a:lvl6pPr marL="2029187" indent="0" algn="ctr">
              <a:buNone/>
              <a:defRPr/>
            </a:lvl6pPr>
            <a:lvl7pPr marL="2435025" indent="0" algn="ctr">
              <a:buNone/>
              <a:defRPr/>
            </a:lvl7pPr>
            <a:lvl8pPr marL="2840863" indent="0" algn="ctr">
              <a:buNone/>
              <a:defRPr/>
            </a:lvl8pPr>
            <a:lvl9pPr marL="32467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6D7B3-3916-452B-90A2-0457B8388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556" y="3690335"/>
            <a:ext cx="8226685" cy="20937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33136-93BD-46F0-864D-AB5531CE5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39" y="4407379"/>
            <a:ext cx="7772886" cy="1217260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39" y="4055486"/>
            <a:ext cx="7772886" cy="351893"/>
          </a:xfrm>
        </p:spPr>
        <p:txBody>
          <a:bodyPr anchor="b"/>
          <a:lstStyle>
            <a:lvl1pPr marL="0" indent="0">
              <a:buNone/>
              <a:defRPr sz="1800"/>
            </a:lvl1pPr>
            <a:lvl2pPr marL="405838" indent="0">
              <a:buNone/>
              <a:defRPr sz="1600"/>
            </a:lvl2pPr>
            <a:lvl3pPr marL="811676" indent="0">
              <a:buNone/>
              <a:defRPr sz="1400"/>
            </a:lvl3pPr>
            <a:lvl4pPr marL="1217512" indent="0">
              <a:buNone/>
              <a:defRPr sz="1200"/>
            </a:lvl4pPr>
            <a:lvl5pPr marL="1623350" indent="0">
              <a:buNone/>
              <a:defRPr sz="1200"/>
            </a:lvl5pPr>
            <a:lvl6pPr marL="2029187" indent="0">
              <a:buNone/>
              <a:defRPr sz="1200"/>
            </a:lvl6pPr>
            <a:lvl7pPr marL="2435025" indent="0">
              <a:buNone/>
              <a:defRPr sz="1200"/>
            </a:lvl7pPr>
            <a:lvl8pPr marL="2840863" indent="0">
              <a:buNone/>
              <a:defRPr sz="1200"/>
            </a:lvl8pPr>
            <a:lvl9pPr marL="3246701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F7B5B-29D0-4CD7-B4EF-2AEA41E43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554" y="3690333"/>
            <a:ext cx="4046730" cy="2194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5510" y="3690333"/>
            <a:ext cx="4046730" cy="2194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2BCD9-D0EE-4765-9F20-6851ACCAC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76" y="461324"/>
            <a:ext cx="8230848" cy="77061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78" y="1766449"/>
            <a:ext cx="4041179" cy="4077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838" indent="0">
              <a:buNone/>
              <a:defRPr sz="1800" b="1"/>
            </a:lvl2pPr>
            <a:lvl3pPr marL="811676" indent="0">
              <a:buNone/>
              <a:defRPr sz="1600" b="1"/>
            </a:lvl3pPr>
            <a:lvl4pPr marL="1217512" indent="0">
              <a:buNone/>
              <a:defRPr sz="1400" b="1"/>
            </a:lvl4pPr>
            <a:lvl5pPr marL="1623350" indent="0">
              <a:buNone/>
              <a:defRPr sz="1400" b="1"/>
            </a:lvl5pPr>
            <a:lvl6pPr marL="2029187" indent="0">
              <a:buNone/>
              <a:defRPr sz="1400" b="1"/>
            </a:lvl6pPr>
            <a:lvl7pPr marL="2435025" indent="0">
              <a:buNone/>
              <a:defRPr sz="1400" b="1"/>
            </a:lvl7pPr>
            <a:lvl8pPr marL="2840863" indent="0">
              <a:buNone/>
              <a:defRPr sz="1400" b="1"/>
            </a:lvl8pPr>
            <a:lvl9pPr marL="3246701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78" y="2174174"/>
            <a:ext cx="4041179" cy="15801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858" y="1766449"/>
            <a:ext cx="4042566" cy="407723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838" indent="0">
              <a:buNone/>
              <a:defRPr sz="1800" b="1"/>
            </a:lvl2pPr>
            <a:lvl3pPr marL="811676" indent="0">
              <a:buNone/>
              <a:defRPr sz="1600" b="1"/>
            </a:lvl3pPr>
            <a:lvl4pPr marL="1217512" indent="0">
              <a:buNone/>
              <a:defRPr sz="1400" b="1"/>
            </a:lvl4pPr>
            <a:lvl5pPr marL="1623350" indent="0">
              <a:buNone/>
              <a:defRPr sz="1400" b="1"/>
            </a:lvl5pPr>
            <a:lvl6pPr marL="2029187" indent="0">
              <a:buNone/>
              <a:defRPr sz="1400" b="1"/>
            </a:lvl6pPr>
            <a:lvl7pPr marL="2435025" indent="0">
              <a:buNone/>
              <a:defRPr sz="1400" b="1"/>
            </a:lvl7pPr>
            <a:lvl8pPr marL="2840863" indent="0">
              <a:buNone/>
              <a:defRPr sz="1400" b="1"/>
            </a:lvl8pPr>
            <a:lvl9pPr marL="3246701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858" y="2174174"/>
            <a:ext cx="4042566" cy="15801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AA0F9-28C8-4101-87E8-48C87EDB0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63CA5-0636-4C37-B49A-C36BF90E9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BFD9C-D9A3-4262-AD2D-016B8A92B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76" y="810313"/>
            <a:ext cx="3008680" cy="62521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91" y="273573"/>
            <a:ext cx="5112535" cy="2060295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76" y="1435532"/>
            <a:ext cx="3008680" cy="255877"/>
          </a:xfrm>
        </p:spPr>
        <p:txBody>
          <a:bodyPr/>
          <a:lstStyle>
            <a:lvl1pPr marL="0" indent="0">
              <a:buNone/>
              <a:defRPr sz="1200"/>
            </a:lvl1pPr>
            <a:lvl2pPr marL="405838" indent="0">
              <a:buNone/>
              <a:defRPr sz="1100"/>
            </a:lvl2pPr>
            <a:lvl3pPr marL="811676" indent="0">
              <a:buNone/>
              <a:defRPr sz="900"/>
            </a:lvl3pPr>
            <a:lvl4pPr marL="1217512" indent="0">
              <a:buNone/>
              <a:defRPr sz="800"/>
            </a:lvl4pPr>
            <a:lvl5pPr marL="1623350" indent="0">
              <a:buNone/>
              <a:defRPr sz="800"/>
            </a:lvl5pPr>
            <a:lvl6pPr marL="2029187" indent="0">
              <a:buNone/>
              <a:defRPr sz="800"/>
            </a:lvl6pPr>
            <a:lvl7pPr marL="2435025" indent="0">
              <a:buNone/>
              <a:defRPr sz="800"/>
            </a:lvl7pPr>
            <a:lvl8pPr marL="2840863" indent="0">
              <a:buNone/>
              <a:defRPr sz="800"/>
            </a:lvl8pPr>
            <a:lvl9pPr marL="32467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0906A-BA45-4889-BA63-FC35CFDAE6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075" y="660400"/>
            <a:ext cx="7299325" cy="73501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11" y="5015863"/>
            <a:ext cx="5487232" cy="35189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11" y="613377"/>
            <a:ext cx="5487232" cy="519383"/>
          </a:xfrm>
        </p:spPr>
        <p:txBody>
          <a:bodyPr/>
          <a:lstStyle>
            <a:lvl1pPr marL="0" indent="0">
              <a:buNone/>
              <a:defRPr sz="2800"/>
            </a:lvl1pPr>
            <a:lvl2pPr marL="405838" indent="0">
              <a:buNone/>
              <a:defRPr sz="2500"/>
            </a:lvl2pPr>
            <a:lvl3pPr marL="811676" indent="0">
              <a:buNone/>
              <a:defRPr sz="2100"/>
            </a:lvl3pPr>
            <a:lvl4pPr marL="1217512" indent="0">
              <a:buNone/>
              <a:defRPr sz="1800"/>
            </a:lvl4pPr>
            <a:lvl5pPr marL="1623350" indent="0">
              <a:buNone/>
              <a:defRPr sz="1800"/>
            </a:lvl5pPr>
            <a:lvl6pPr marL="2029187" indent="0">
              <a:buNone/>
              <a:defRPr sz="1800"/>
            </a:lvl6pPr>
            <a:lvl7pPr marL="2435025" indent="0">
              <a:buNone/>
              <a:defRPr sz="1800"/>
            </a:lvl7pPr>
            <a:lvl8pPr marL="2840863" indent="0">
              <a:buNone/>
              <a:defRPr sz="1800"/>
            </a:lvl8pPr>
            <a:lvl9pPr marL="3246701" indent="0">
              <a:buNone/>
              <a:defRPr sz="18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11" y="5367760"/>
            <a:ext cx="5487232" cy="255877"/>
          </a:xfrm>
        </p:spPr>
        <p:txBody>
          <a:bodyPr/>
          <a:lstStyle>
            <a:lvl1pPr marL="0" indent="0">
              <a:buNone/>
              <a:defRPr sz="1200"/>
            </a:lvl1pPr>
            <a:lvl2pPr marL="405838" indent="0">
              <a:buNone/>
              <a:defRPr sz="1100"/>
            </a:lvl2pPr>
            <a:lvl3pPr marL="811676" indent="0">
              <a:buNone/>
              <a:defRPr sz="900"/>
            </a:lvl3pPr>
            <a:lvl4pPr marL="1217512" indent="0">
              <a:buNone/>
              <a:defRPr sz="800"/>
            </a:lvl4pPr>
            <a:lvl5pPr marL="1623350" indent="0">
              <a:buNone/>
              <a:defRPr sz="800"/>
            </a:lvl5pPr>
            <a:lvl6pPr marL="2029187" indent="0">
              <a:buNone/>
              <a:defRPr sz="800"/>
            </a:lvl6pPr>
            <a:lvl7pPr marL="2435025" indent="0">
              <a:buNone/>
              <a:defRPr sz="800"/>
            </a:lvl7pPr>
            <a:lvl8pPr marL="2840863" indent="0">
              <a:buNone/>
              <a:defRPr sz="800"/>
            </a:lvl8pPr>
            <a:lvl9pPr marL="32467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40971-570F-4BD7-BADB-AC916263F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16678594" y="3690335"/>
            <a:ext cx="25250835" cy="3484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DC90C-6B01-4D8F-AC2F-6EB0401CC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02814" y="2466461"/>
            <a:ext cx="4882182" cy="157231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3310387" y="2466461"/>
            <a:ext cx="9692730" cy="157231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5A5DA-D279-4075-9291-FD4EE7B993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39" y="4407378"/>
            <a:ext cx="7772886" cy="117921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639" y="4059158"/>
            <a:ext cx="7772886" cy="348220"/>
          </a:xfrm>
        </p:spPr>
        <p:txBody>
          <a:bodyPr anchor="b"/>
          <a:lstStyle>
            <a:lvl1pPr marL="0" indent="0">
              <a:buNone/>
              <a:defRPr sz="1800"/>
            </a:lvl1pPr>
            <a:lvl2pPr marL="405948" indent="0">
              <a:buNone/>
              <a:defRPr sz="1600"/>
            </a:lvl2pPr>
            <a:lvl3pPr marL="811896" indent="0">
              <a:buNone/>
              <a:defRPr sz="1400"/>
            </a:lvl3pPr>
            <a:lvl4pPr marL="1217844" indent="0">
              <a:buNone/>
              <a:defRPr sz="1200"/>
            </a:lvl4pPr>
            <a:lvl5pPr marL="1623792" indent="0">
              <a:buNone/>
              <a:defRPr sz="1200"/>
            </a:lvl5pPr>
            <a:lvl6pPr marL="2029739" indent="0">
              <a:buNone/>
              <a:defRPr sz="1200"/>
            </a:lvl6pPr>
            <a:lvl7pPr marL="2435687" indent="0">
              <a:buNone/>
              <a:defRPr sz="1200"/>
            </a:lvl7pPr>
            <a:lvl8pPr marL="2841635" indent="0">
              <a:buNone/>
              <a:defRPr sz="1200"/>
            </a:lvl8pPr>
            <a:lvl9pPr marL="3247583" indent="0">
              <a:buNone/>
              <a:defRPr sz="12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554" y="2479420"/>
            <a:ext cx="4046730" cy="218569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5510" y="2479420"/>
            <a:ext cx="4046730" cy="218569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76" y="480162"/>
            <a:ext cx="8230848" cy="73294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576" y="1779786"/>
            <a:ext cx="4041179" cy="39438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948" indent="0">
              <a:buNone/>
              <a:defRPr sz="1800" b="1"/>
            </a:lvl2pPr>
            <a:lvl3pPr marL="811896" indent="0">
              <a:buNone/>
              <a:defRPr sz="1600" b="1"/>
            </a:lvl3pPr>
            <a:lvl4pPr marL="1217844" indent="0">
              <a:buNone/>
              <a:defRPr sz="1400" b="1"/>
            </a:lvl4pPr>
            <a:lvl5pPr marL="1623792" indent="0">
              <a:buNone/>
              <a:defRPr sz="1400" b="1"/>
            </a:lvl5pPr>
            <a:lvl6pPr marL="2029739" indent="0">
              <a:buNone/>
              <a:defRPr sz="1400" b="1"/>
            </a:lvl6pPr>
            <a:lvl7pPr marL="2435687" indent="0">
              <a:buNone/>
              <a:defRPr sz="1400" b="1"/>
            </a:lvl7pPr>
            <a:lvl8pPr marL="2841635" indent="0">
              <a:buNone/>
              <a:defRPr sz="1400" b="1"/>
            </a:lvl8pPr>
            <a:lvl9pPr marL="3247583" indent="0">
              <a:buNone/>
              <a:defRPr sz="14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576" y="2174172"/>
            <a:ext cx="4041179" cy="15393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858" y="1779786"/>
            <a:ext cx="4042566" cy="394386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948" indent="0">
              <a:buNone/>
              <a:defRPr sz="1800" b="1"/>
            </a:lvl2pPr>
            <a:lvl3pPr marL="811896" indent="0">
              <a:buNone/>
              <a:defRPr sz="1600" b="1"/>
            </a:lvl3pPr>
            <a:lvl4pPr marL="1217844" indent="0">
              <a:buNone/>
              <a:defRPr sz="1400" b="1"/>
            </a:lvl4pPr>
            <a:lvl5pPr marL="1623792" indent="0">
              <a:buNone/>
              <a:defRPr sz="1400" b="1"/>
            </a:lvl5pPr>
            <a:lvl6pPr marL="2029739" indent="0">
              <a:buNone/>
              <a:defRPr sz="1400" b="1"/>
            </a:lvl6pPr>
            <a:lvl7pPr marL="2435687" indent="0">
              <a:buNone/>
              <a:defRPr sz="1400" b="1"/>
            </a:lvl7pPr>
            <a:lvl8pPr marL="2841635" indent="0">
              <a:buNone/>
              <a:defRPr sz="1400" b="1"/>
            </a:lvl8pPr>
            <a:lvl9pPr marL="3247583" indent="0">
              <a:buNone/>
              <a:defRPr sz="14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858" y="2174172"/>
            <a:ext cx="4042566" cy="153931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576" y="810311"/>
            <a:ext cx="3008680" cy="625219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889" y="273571"/>
            <a:ext cx="5112535" cy="2447256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576" y="1435530"/>
            <a:ext cx="3008680" cy="255887"/>
          </a:xfrm>
        </p:spPr>
        <p:txBody>
          <a:bodyPr/>
          <a:lstStyle>
            <a:lvl1pPr marL="0" indent="0">
              <a:buNone/>
              <a:defRPr sz="1200"/>
            </a:lvl1pPr>
            <a:lvl2pPr marL="405948" indent="0">
              <a:buNone/>
              <a:defRPr sz="1100"/>
            </a:lvl2pPr>
            <a:lvl3pPr marL="811896" indent="0">
              <a:buNone/>
              <a:defRPr sz="900"/>
            </a:lvl3pPr>
            <a:lvl4pPr marL="1217844" indent="0">
              <a:buNone/>
              <a:defRPr sz="800"/>
            </a:lvl4pPr>
            <a:lvl5pPr marL="1623792" indent="0">
              <a:buNone/>
              <a:defRPr sz="800"/>
            </a:lvl5pPr>
            <a:lvl6pPr marL="2029739" indent="0">
              <a:buNone/>
              <a:defRPr sz="800"/>
            </a:lvl6pPr>
            <a:lvl7pPr marL="2435687" indent="0">
              <a:buNone/>
              <a:defRPr sz="800"/>
            </a:lvl7pPr>
            <a:lvl8pPr marL="2841635" indent="0">
              <a:buNone/>
              <a:defRPr sz="800"/>
            </a:lvl8pPr>
            <a:lvl9pPr marL="3247583" indent="0">
              <a:buNone/>
              <a:defRPr sz="8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609" y="5019536"/>
            <a:ext cx="5487232" cy="3482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609" y="613376"/>
            <a:ext cx="5487232" cy="502108"/>
          </a:xfrm>
        </p:spPr>
        <p:txBody>
          <a:bodyPr/>
          <a:lstStyle>
            <a:lvl1pPr marL="0" indent="0">
              <a:buNone/>
              <a:defRPr sz="2800"/>
            </a:lvl1pPr>
            <a:lvl2pPr marL="405948" indent="0">
              <a:buNone/>
              <a:defRPr sz="2500"/>
            </a:lvl2pPr>
            <a:lvl3pPr marL="811896" indent="0">
              <a:buNone/>
              <a:defRPr sz="2100"/>
            </a:lvl3pPr>
            <a:lvl4pPr marL="1217844" indent="0">
              <a:buNone/>
              <a:defRPr sz="1800"/>
            </a:lvl4pPr>
            <a:lvl5pPr marL="1623792" indent="0">
              <a:buNone/>
              <a:defRPr sz="1800"/>
            </a:lvl5pPr>
            <a:lvl6pPr marL="2029739" indent="0">
              <a:buNone/>
              <a:defRPr sz="1800"/>
            </a:lvl6pPr>
            <a:lvl7pPr marL="2435687" indent="0">
              <a:buNone/>
              <a:defRPr sz="1800"/>
            </a:lvl7pPr>
            <a:lvl8pPr marL="2841635" indent="0">
              <a:buNone/>
              <a:defRPr sz="1800"/>
            </a:lvl8pPr>
            <a:lvl9pPr marL="3247583" indent="0">
              <a:buNone/>
              <a:defRPr sz="18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609" y="5367757"/>
            <a:ext cx="5487232" cy="255887"/>
          </a:xfrm>
        </p:spPr>
        <p:txBody>
          <a:bodyPr/>
          <a:lstStyle>
            <a:lvl1pPr marL="0" indent="0">
              <a:buNone/>
              <a:defRPr sz="1200"/>
            </a:lvl1pPr>
            <a:lvl2pPr marL="405948" indent="0">
              <a:buNone/>
              <a:defRPr sz="1100"/>
            </a:lvl2pPr>
            <a:lvl3pPr marL="811896" indent="0">
              <a:buNone/>
              <a:defRPr sz="900"/>
            </a:lvl3pPr>
            <a:lvl4pPr marL="1217844" indent="0">
              <a:buNone/>
              <a:defRPr sz="800"/>
            </a:lvl4pPr>
            <a:lvl5pPr marL="1623792" indent="0">
              <a:buNone/>
              <a:defRPr sz="800"/>
            </a:lvl5pPr>
            <a:lvl6pPr marL="2029739" indent="0">
              <a:buNone/>
              <a:defRPr sz="800"/>
            </a:lvl6pPr>
            <a:lvl7pPr marL="2435687" indent="0">
              <a:buNone/>
              <a:defRPr sz="800"/>
            </a:lvl7pPr>
            <a:lvl8pPr marL="2841635" indent="0">
              <a:buNone/>
              <a:defRPr sz="800"/>
            </a:lvl8pPr>
            <a:lvl9pPr marL="3247583" indent="0">
              <a:buNone/>
              <a:defRPr sz="8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6075" y="1600200"/>
            <a:ext cx="8226425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33" tIns="35266" rIns="70533" bIns="35266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Title in colour - Arial 48pt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6075" y="2479675"/>
            <a:ext cx="8226425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33" tIns="35266" rIns="70533" bIns="3526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Tabbed text information in black with bullet - Arial 28pt</a:t>
            </a:r>
          </a:p>
          <a:p>
            <a:pPr lvl="1"/>
            <a:r>
              <a:rPr lang="en-US" smtClean="0"/>
              <a:t>Bullet point should be in the same colour as heading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0533" tIns="35266" rIns="70533" bIns="35266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1613" y="6245225"/>
            <a:ext cx="2135187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0533" tIns="35266" rIns="70533" bIns="35266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42831AE-EC83-42CD-A6D4-D8E6DB6BCFEE}" type="slidenum">
              <a:rPr lang="en-GB" smtClean="0"/>
              <a:t>‹#›</a:t>
            </a:fld>
            <a:endParaRPr lang="en-GB"/>
          </a:p>
        </p:txBody>
      </p:sp>
      <p:pic>
        <p:nvPicPr>
          <p:cNvPr id="1030" name="Picture 14" descr="OU_masterlogo_colour_19m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45425" y="358775"/>
            <a:ext cx="1031875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706438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+mj-lt"/>
          <a:ea typeface="+mj-ea"/>
          <a:cs typeface="+mj-cs"/>
        </a:defRPr>
      </a:lvl1pPr>
      <a:lvl2pPr algn="l" defTabSz="706438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2pPr>
      <a:lvl3pPr algn="l" defTabSz="706438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3pPr>
      <a:lvl4pPr algn="l" defTabSz="706438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4pPr>
      <a:lvl5pPr algn="l" defTabSz="706438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5pPr>
      <a:lvl6pPr marL="405948" algn="l" defTabSz="707590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6pPr>
      <a:lvl7pPr marL="811896" algn="l" defTabSz="707590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7pPr>
      <a:lvl8pPr marL="1217844" algn="l" defTabSz="707590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8pPr>
      <a:lvl9pPr marL="1623792" algn="l" defTabSz="707590" rtl="0" eaLnBrk="1" fontAlgn="base" hangingPunct="1">
        <a:spcBef>
          <a:spcPct val="0"/>
        </a:spcBef>
        <a:spcAft>
          <a:spcPct val="0"/>
        </a:spcAft>
        <a:defRPr sz="4300">
          <a:solidFill>
            <a:srgbClr val="9FAA00"/>
          </a:solidFill>
          <a:latin typeface="Arial" charset="0"/>
        </a:defRPr>
      </a:lvl9pPr>
    </p:titleStyle>
    <p:bodyStyle>
      <a:lvl1pPr marL="263525" indent="-263525" algn="l" defTabSz="706438" rtl="0" eaLnBrk="1" fontAlgn="base" hangingPunct="1">
        <a:spcBef>
          <a:spcPct val="20000"/>
        </a:spcBef>
        <a:spcAft>
          <a:spcPct val="0"/>
        </a:spcAft>
        <a:buClr>
          <a:srgbClr val="9FAA00"/>
        </a:buClr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0663" algn="l" defTabSz="706438" rtl="0" eaLnBrk="1" fontAlgn="base" hangingPunct="1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881063" indent="-174625" algn="l" defTabSz="706438" rtl="0" eaLnBrk="1" fontAlgn="base" hangingPunct="1">
        <a:spcBef>
          <a:spcPct val="20000"/>
        </a:spcBef>
        <a:spcAft>
          <a:spcPct val="0"/>
        </a:spcAft>
        <a:buClr>
          <a:srgbClr val="9FAA00"/>
        </a:buClr>
        <a:buChar char="•"/>
        <a:defRPr sz="2500">
          <a:solidFill>
            <a:schemeClr val="tx1"/>
          </a:solidFill>
          <a:latin typeface="+mn-lt"/>
        </a:defRPr>
      </a:lvl3pPr>
      <a:lvl4pPr marL="1235075" indent="-174625" algn="l" defTabSz="706438" rtl="0" eaLnBrk="1" fontAlgn="base" hangingPunct="1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4pPr>
      <a:lvl5pPr marL="1585913" indent="-174625" algn="l" defTabSz="7064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93091" indent="-176193" algn="l" defTabSz="70759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399039" indent="-176193" algn="l" defTabSz="70759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2804987" indent="-176193" algn="l" defTabSz="70759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210935" indent="-176193" algn="l" defTabSz="707590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948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1896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7844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3792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9739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5687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1635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7583" algn="l" defTabSz="8118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6075" y="2462213"/>
            <a:ext cx="822642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23" tIns="35261" rIns="70523" bIns="35261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Divider title in black - Arial 50pt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6075" y="3690938"/>
            <a:ext cx="822642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23" tIns="35261" rIns="70523" bIns="35261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Subheading in black - Arial 20pt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0523" tIns="35261" rIns="70523" bIns="35261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1613" y="6245225"/>
            <a:ext cx="2135187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70523" tIns="35261" rIns="70523" bIns="35261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68A124E3-3445-4FD2-98D5-43920ACD9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318" name="Picture 7" descr="OU_masterlogo_colour_19mm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45425" y="358775"/>
            <a:ext cx="1031875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70643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defTabSz="70643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defTabSz="70643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defTabSz="70643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defTabSz="706438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05893" algn="l" defTabSz="707494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811786" algn="l" defTabSz="707494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217678" algn="l" defTabSz="707494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623571" algn="l" defTabSz="707494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263525" indent="-263525" algn="l" defTabSz="706438" rtl="0" eaLnBrk="1" fontAlgn="base" hangingPunct="1">
        <a:spcBef>
          <a:spcPct val="20000"/>
        </a:spcBef>
        <a:spcAft>
          <a:spcPct val="0"/>
        </a:spcAft>
        <a:buClr>
          <a:srgbClr val="9FAA00"/>
        </a:buClr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574675" indent="-220663" algn="l" defTabSz="706438" rtl="0" eaLnBrk="1" fontAlgn="base" hangingPunct="1">
        <a:spcBef>
          <a:spcPct val="20000"/>
        </a:spcBef>
        <a:spcAft>
          <a:spcPct val="0"/>
        </a:spcAft>
        <a:defRPr sz="2500">
          <a:solidFill>
            <a:schemeClr val="tx1"/>
          </a:solidFill>
          <a:latin typeface="+mn-lt"/>
        </a:defRPr>
      </a:lvl2pPr>
      <a:lvl3pPr marL="881063" indent="-174625" algn="l" defTabSz="706438" rtl="0" eaLnBrk="1" fontAlgn="base" hangingPunct="1">
        <a:spcBef>
          <a:spcPct val="20000"/>
        </a:spcBef>
        <a:spcAft>
          <a:spcPct val="0"/>
        </a:spcAft>
        <a:buClr>
          <a:srgbClr val="9FAA00"/>
        </a:buClr>
        <a:buChar char="•"/>
        <a:defRPr sz="2500">
          <a:solidFill>
            <a:schemeClr val="tx1"/>
          </a:solidFill>
          <a:latin typeface="+mn-lt"/>
        </a:defRPr>
      </a:lvl3pPr>
      <a:lvl4pPr marL="1235075" indent="-174625" algn="l" defTabSz="706438" rtl="0" eaLnBrk="1" fontAlgn="base" hangingPunct="1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4pPr>
      <a:lvl5pPr marL="1585913" indent="-174625" algn="l" defTabSz="706438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92821" indent="-176169" algn="l" defTabSz="707494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398713" indent="-176169" algn="l" defTabSz="707494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2804606" indent="-176169" algn="l" defTabSz="707494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210499" indent="-176169" algn="l" defTabSz="707494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893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1786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7678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3571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9463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5356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1249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7142" algn="l" defTabSz="81178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8800" y="2737424"/>
            <a:ext cx="8236971" cy="850921"/>
          </a:xfrm>
        </p:spPr>
        <p:txBody>
          <a:bodyPr/>
          <a:lstStyle/>
          <a:p>
            <a:r>
              <a:rPr lang="en-US" sz="3200" dirty="0" smtClean="0">
                <a:solidFill>
                  <a:srgbClr val="7030A0"/>
                </a:solidFill>
              </a:rPr>
              <a:t>Making sense of Description Logics</a:t>
            </a:r>
            <a:br>
              <a:rPr lang="en-US" sz="3200" dirty="0" smtClean="0">
                <a:solidFill>
                  <a:srgbClr val="7030A0"/>
                </a:solidFill>
              </a:rPr>
            </a:br>
            <a:endParaRPr lang="en-US" sz="2800" i="1" baseline="300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081003"/>
            <a:ext cx="9144000" cy="985317"/>
          </a:xfrm>
        </p:spPr>
        <p:txBody>
          <a:bodyPr/>
          <a:lstStyle/>
          <a:p>
            <a:pPr algn="ctr"/>
            <a:r>
              <a:rPr lang="en-US" i="1" u="sng" dirty="0" smtClean="0"/>
              <a:t>Paul Warren</a:t>
            </a:r>
            <a:r>
              <a:rPr lang="en-US" i="1" dirty="0" smtClean="0"/>
              <a:t>, Paul Mulholland, Trevor Collins, Enrico Motta</a:t>
            </a:r>
            <a:endParaRPr lang="en-US" sz="1000" i="1" dirty="0" smtClean="0"/>
          </a:p>
          <a:p>
            <a:pPr algn="ctr"/>
            <a:r>
              <a:rPr lang="en-US" i="1" dirty="0" smtClean="0"/>
              <a:t>Knowledge Media Institute, Open University, UK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113"/>
          <a:stretch/>
        </p:blipFill>
        <p:spPr>
          <a:xfrm>
            <a:off x="345554" y="426563"/>
            <a:ext cx="1313428" cy="122434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7739" y="1693444"/>
            <a:ext cx="50566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UK Ontology Network</a:t>
            </a:r>
          </a:p>
          <a:p>
            <a:r>
              <a:rPr lang="en-US" sz="2400" i="1" dirty="0" smtClean="0"/>
              <a:t>14</a:t>
            </a:r>
            <a:r>
              <a:rPr lang="en-US" sz="2400" i="1" baseline="30000" dirty="0" smtClean="0"/>
              <a:t>th</a:t>
            </a:r>
            <a:r>
              <a:rPr lang="en-US" sz="2400" i="1" dirty="0" smtClean="0"/>
              <a:t> April 2016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106655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 and Y disjoint?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2210290"/>
            <a:ext cx="8226425" cy="917606"/>
          </a:xfrm>
        </p:spPr>
        <p:txBody>
          <a:bodyPr/>
          <a:lstStyle/>
          <a:p>
            <a:r>
              <a:rPr lang="en-GB" dirty="0"/>
              <a:t>X </a:t>
            </a:r>
            <a:r>
              <a:rPr lang="en-GB" dirty="0" err="1"/>
              <a:t>SubClassOf</a:t>
            </a:r>
            <a:r>
              <a:rPr lang="en-GB" dirty="0"/>
              <a:t> </a:t>
            </a:r>
            <a:r>
              <a:rPr lang="en-GB" dirty="0" err="1">
                <a:solidFill>
                  <a:srgbClr val="FF0000"/>
                </a:solidFill>
              </a:rPr>
              <a:t>has_child</a:t>
            </a:r>
            <a:r>
              <a:rPr lang="en-GB" dirty="0">
                <a:solidFill>
                  <a:srgbClr val="FF0000"/>
                </a:solidFill>
              </a:rPr>
              <a:t>  only (not MALE)</a:t>
            </a:r>
          </a:p>
          <a:p>
            <a:r>
              <a:rPr lang="en-GB" dirty="0" smtClean="0"/>
              <a:t>Y </a:t>
            </a:r>
            <a:r>
              <a:rPr lang="en-GB" dirty="0" err="1" smtClean="0"/>
              <a:t>SubClassOf</a:t>
            </a:r>
            <a:r>
              <a:rPr lang="en-GB" dirty="0" smtClean="0"/>
              <a:t> </a:t>
            </a:r>
            <a:r>
              <a:rPr lang="en-GB" dirty="0" err="1"/>
              <a:t>has_child</a:t>
            </a:r>
            <a:r>
              <a:rPr lang="en-GB" dirty="0"/>
              <a:t> some MALE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10</a:t>
            </a:fld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46075" y="4512742"/>
            <a:ext cx="8226425" cy="917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33" tIns="35266" rIns="70533" bIns="35266" numCol="1" anchor="t" anchorCtr="0" compatLnSpc="1">
            <a:prstTxWarp prst="textNoShape">
              <a:avLst/>
            </a:prstTxWarp>
            <a:spAutoFit/>
          </a:bodyPr>
          <a:lstStyle>
            <a:lvl1pPr marL="263525" indent="-2635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20663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2pPr>
            <a:lvl3pPr marL="88106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</a:defRPr>
            </a:lvl3pPr>
            <a:lvl4pPr marL="1235075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4pPr>
            <a:lvl5pPr marL="158591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93091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399039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2804987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210935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dirty="0"/>
              <a:t>X </a:t>
            </a:r>
            <a:r>
              <a:rPr lang="en-GB" kern="0" dirty="0" err="1"/>
              <a:t>SubClassOf</a:t>
            </a:r>
            <a:r>
              <a:rPr lang="en-GB" kern="0" dirty="0"/>
              <a:t> </a:t>
            </a:r>
            <a:r>
              <a:rPr lang="en-GB" kern="0" dirty="0">
                <a:solidFill>
                  <a:srgbClr val="FF0000"/>
                </a:solidFill>
              </a:rPr>
              <a:t>not (</a:t>
            </a:r>
            <a:r>
              <a:rPr lang="en-GB" kern="0" dirty="0" err="1">
                <a:solidFill>
                  <a:srgbClr val="FF0000"/>
                </a:solidFill>
              </a:rPr>
              <a:t>has_child</a:t>
            </a:r>
            <a:r>
              <a:rPr lang="en-GB" kern="0" dirty="0">
                <a:solidFill>
                  <a:srgbClr val="FF0000"/>
                </a:solidFill>
              </a:rPr>
              <a:t> some MALE)</a:t>
            </a:r>
          </a:p>
          <a:p>
            <a:r>
              <a:rPr lang="en-GB" kern="0" dirty="0" smtClean="0"/>
              <a:t>Y </a:t>
            </a:r>
            <a:r>
              <a:rPr lang="en-GB" kern="0" dirty="0" err="1" smtClean="0"/>
              <a:t>SubClassOf</a:t>
            </a:r>
            <a:r>
              <a:rPr lang="en-GB" kern="0" dirty="0" smtClean="0"/>
              <a:t> </a:t>
            </a:r>
            <a:r>
              <a:rPr lang="en-GB" kern="0" dirty="0" err="1" smtClean="0"/>
              <a:t>has_child</a:t>
            </a:r>
            <a:r>
              <a:rPr lang="en-GB" kern="0" dirty="0" smtClean="0"/>
              <a:t> some MALE </a:t>
            </a:r>
            <a:endParaRPr lang="en-GB" kern="0" dirty="0"/>
          </a:p>
        </p:txBody>
      </p:sp>
      <p:sp>
        <p:nvSpPr>
          <p:cNvPr id="8" name="TextBox 7"/>
          <p:cNvSpPr txBox="1"/>
          <p:nvPr/>
        </p:nvSpPr>
        <p:spPr>
          <a:xfrm>
            <a:off x="724617" y="3170715"/>
            <a:ext cx="5007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Yes – 50% correct (14/28)</a:t>
            </a:r>
            <a:endParaRPr lang="en-GB" sz="2800" i="1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3799" y="5569790"/>
            <a:ext cx="4789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Yes – 79% correct (22/28)</a:t>
            </a:r>
            <a:endParaRPr lang="en-GB" sz="28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61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 and Y disjoint?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2210290"/>
            <a:ext cx="8226425" cy="917606"/>
          </a:xfrm>
        </p:spPr>
        <p:txBody>
          <a:bodyPr/>
          <a:lstStyle/>
          <a:p>
            <a:r>
              <a:rPr lang="en-GB" dirty="0"/>
              <a:t>X </a:t>
            </a:r>
            <a:r>
              <a:rPr lang="en-GB" dirty="0" err="1"/>
              <a:t>SubClassOf</a:t>
            </a:r>
            <a:r>
              <a:rPr lang="en-GB" dirty="0"/>
              <a:t> </a:t>
            </a:r>
            <a:r>
              <a:rPr lang="en-GB" dirty="0" err="1"/>
              <a:t>has_child</a:t>
            </a:r>
            <a:r>
              <a:rPr lang="en-GB" dirty="0"/>
              <a:t>  only (not MALE)</a:t>
            </a:r>
          </a:p>
          <a:p>
            <a:r>
              <a:rPr lang="en-GB" dirty="0" smtClean="0"/>
              <a:t>Y </a:t>
            </a:r>
            <a:r>
              <a:rPr lang="en-GB" dirty="0" err="1" smtClean="0"/>
              <a:t>SubClassOf</a:t>
            </a:r>
            <a:r>
              <a:rPr lang="en-GB" dirty="0" smtClean="0"/>
              <a:t> </a:t>
            </a:r>
            <a:r>
              <a:rPr lang="en-GB" dirty="0" err="1"/>
              <a:t>has_child</a:t>
            </a:r>
            <a:r>
              <a:rPr lang="en-GB" dirty="0"/>
              <a:t> some MALE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11</a:t>
            </a:fld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46075" y="4499970"/>
            <a:ext cx="8226425" cy="917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33" tIns="35266" rIns="70533" bIns="35266" numCol="1" anchor="t" anchorCtr="0" compatLnSpc="1">
            <a:prstTxWarp prst="textNoShape">
              <a:avLst/>
            </a:prstTxWarp>
            <a:spAutoFit/>
          </a:bodyPr>
          <a:lstStyle>
            <a:lvl1pPr marL="263525" indent="-2635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20663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2pPr>
            <a:lvl3pPr marL="88106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</a:defRPr>
            </a:lvl3pPr>
            <a:lvl4pPr marL="1235075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4pPr>
            <a:lvl5pPr marL="158591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93091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399039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2804987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210935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dirty="0"/>
              <a:t>X </a:t>
            </a:r>
            <a:r>
              <a:rPr lang="en-GB" kern="0" dirty="0" err="1"/>
              <a:t>SubClassOf</a:t>
            </a:r>
            <a:r>
              <a:rPr lang="en-GB" kern="0" dirty="0"/>
              <a:t> not (</a:t>
            </a:r>
            <a:r>
              <a:rPr lang="en-GB" kern="0" dirty="0" err="1">
                <a:solidFill>
                  <a:srgbClr val="0070C0"/>
                </a:solidFill>
              </a:rPr>
              <a:t>has_child</a:t>
            </a:r>
            <a:r>
              <a:rPr lang="en-GB" kern="0" dirty="0">
                <a:solidFill>
                  <a:srgbClr val="0070C0"/>
                </a:solidFill>
              </a:rPr>
              <a:t> some MALE</a:t>
            </a:r>
            <a:r>
              <a:rPr lang="en-GB" kern="0" dirty="0"/>
              <a:t>)</a:t>
            </a:r>
          </a:p>
          <a:p>
            <a:r>
              <a:rPr lang="en-GB" kern="0" dirty="0" smtClean="0"/>
              <a:t>Y </a:t>
            </a:r>
            <a:r>
              <a:rPr lang="en-GB" kern="0" dirty="0" err="1" smtClean="0"/>
              <a:t>SubClassOf</a:t>
            </a:r>
            <a:r>
              <a:rPr lang="en-GB" kern="0" dirty="0" smtClean="0"/>
              <a:t> </a:t>
            </a:r>
            <a:r>
              <a:rPr lang="en-GB" kern="0" dirty="0" err="1" smtClean="0">
                <a:solidFill>
                  <a:srgbClr val="0070C0"/>
                </a:solidFill>
              </a:rPr>
              <a:t>has_child</a:t>
            </a:r>
            <a:r>
              <a:rPr lang="en-GB" kern="0" dirty="0" smtClean="0">
                <a:solidFill>
                  <a:srgbClr val="0070C0"/>
                </a:solidFill>
              </a:rPr>
              <a:t> some MALE </a:t>
            </a:r>
            <a:endParaRPr lang="en-GB" kern="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4617" y="3170715"/>
            <a:ext cx="5007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Yes – 50% correct (14/28)</a:t>
            </a:r>
            <a:endParaRPr lang="en-GB" sz="2800" i="1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3799" y="5569790"/>
            <a:ext cx="4789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Yes – 79% correct (22/28)</a:t>
            </a:r>
            <a:endParaRPr lang="en-GB" sz="28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78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1729519"/>
            <a:ext cx="8797925" cy="4610925"/>
          </a:xfrm>
        </p:spPr>
        <p:txBody>
          <a:bodyPr/>
          <a:lstStyle/>
          <a:p>
            <a:r>
              <a:rPr lang="en-GB" dirty="0" smtClean="0"/>
              <a:t>Use syntax to emphasize semantics</a:t>
            </a:r>
          </a:p>
          <a:p>
            <a:endParaRPr lang="en-GB" dirty="0" smtClean="0"/>
          </a:p>
          <a:p>
            <a:r>
              <a:rPr lang="en-GB" dirty="0" smtClean="0"/>
              <a:t>But beware of false equivalences:</a:t>
            </a:r>
          </a:p>
          <a:p>
            <a:pPr lvl="1"/>
            <a:r>
              <a:rPr lang="en-GB" dirty="0" err="1" smtClean="0"/>
              <a:t>has_child</a:t>
            </a:r>
            <a:r>
              <a:rPr lang="en-GB" dirty="0" smtClean="0"/>
              <a:t> only (not MALE)</a:t>
            </a:r>
          </a:p>
          <a:p>
            <a:pPr lvl="1"/>
            <a:r>
              <a:rPr lang="en-GB" dirty="0" smtClean="0"/>
              <a:t>not (</a:t>
            </a:r>
            <a:r>
              <a:rPr lang="en-GB" dirty="0" err="1" smtClean="0"/>
              <a:t>has_child</a:t>
            </a:r>
            <a:r>
              <a:rPr lang="en-GB" dirty="0" smtClean="0"/>
              <a:t> only MALE)</a:t>
            </a:r>
          </a:p>
          <a:p>
            <a:pPr lvl="1"/>
            <a:endParaRPr lang="en-GB" dirty="0"/>
          </a:p>
          <a:p>
            <a:r>
              <a:rPr lang="en-GB" dirty="0" smtClean="0"/>
              <a:t>Teach duality laws, </a:t>
            </a:r>
            <a:r>
              <a:rPr lang="en-GB" i="1" dirty="0" smtClean="0"/>
              <a:t>expressed in Manchester OWL Syntax</a:t>
            </a:r>
          </a:p>
          <a:p>
            <a:pPr lvl="1"/>
            <a:r>
              <a:rPr lang="en-GB" dirty="0" smtClean="0"/>
              <a:t>P some (not X</a:t>
            </a:r>
            <a:r>
              <a:rPr lang="en-GB" dirty="0"/>
              <a:t>) </a:t>
            </a:r>
            <a:r>
              <a:rPr lang="en-GB" dirty="0" smtClean="0"/>
              <a:t>≡ not (P only X)</a:t>
            </a:r>
          </a:p>
          <a:p>
            <a:pPr lvl="1"/>
            <a:r>
              <a:rPr lang="en-GB" dirty="0" smtClean="0"/>
              <a:t>not (</a:t>
            </a:r>
            <a:r>
              <a:rPr lang="en-GB" dirty="0"/>
              <a:t>P some X) </a:t>
            </a:r>
            <a:r>
              <a:rPr lang="en-GB" dirty="0" smtClean="0"/>
              <a:t>≡ P only (not X)</a:t>
            </a:r>
          </a:p>
          <a:p>
            <a:pPr marL="354012" lvl="1" indent="0">
              <a:buNone/>
            </a:pPr>
            <a:r>
              <a:rPr lang="en-GB" i="1" dirty="0" smtClean="0"/>
              <a:t>and let tools show alternative equivalent expressions</a:t>
            </a:r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1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5555" y="3282856"/>
            <a:ext cx="7273651" cy="1179216"/>
          </a:xfrm>
        </p:spPr>
        <p:txBody>
          <a:bodyPr/>
          <a:lstStyle/>
          <a:p>
            <a:r>
              <a:rPr lang="en-GB" dirty="0" smtClean="0"/>
              <a:t>Example 2: thinking semantically</a:t>
            </a:r>
            <a:endParaRPr lang="en-GB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08447" y="4139672"/>
            <a:ext cx="7310759" cy="486719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822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 and Y Disjoint?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46075" y="2004437"/>
            <a:ext cx="80398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X </a:t>
            </a:r>
            <a:r>
              <a:rPr lang="en-GB" sz="2800" dirty="0" err="1"/>
              <a:t>SubClassOf</a:t>
            </a:r>
            <a:r>
              <a:rPr lang="en-GB" sz="2800" dirty="0"/>
              <a:t> </a:t>
            </a:r>
            <a:r>
              <a:rPr lang="en-GB" sz="2800" dirty="0" err="1"/>
              <a:t>has_child</a:t>
            </a:r>
            <a:r>
              <a:rPr lang="en-GB" sz="2800" dirty="0"/>
              <a:t> </a:t>
            </a:r>
            <a:r>
              <a:rPr lang="en-GB" sz="2800" dirty="0" smtClean="0"/>
              <a:t>only </a:t>
            </a:r>
            <a:r>
              <a:rPr lang="en-GB" sz="2800" dirty="0"/>
              <a:t>(not MALE</a:t>
            </a:r>
            <a:r>
              <a:rPr lang="en-GB" sz="2800" dirty="0" smtClean="0"/>
              <a:t>)</a:t>
            </a:r>
          </a:p>
          <a:p>
            <a:r>
              <a:rPr lang="en-GB" sz="2800" dirty="0"/>
              <a:t>Y </a:t>
            </a:r>
            <a:r>
              <a:rPr lang="en-GB" sz="2800" dirty="0" err="1"/>
              <a:t>SubClassOf</a:t>
            </a:r>
            <a:r>
              <a:rPr lang="en-GB" sz="2800" dirty="0"/>
              <a:t> </a:t>
            </a:r>
            <a:r>
              <a:rPr lang="en-GB" sz="2800" dirty="0" err="1" smtClean="0"/>
              <a:t>has_child</a:t>
            </a:r>
            <a:r>
              <a:rPr lang="en-GB" sz="2800" dirty="0" smtClean="0"/>
              <a:t> </a:t>
            </a:r>
            <a:r>
              <a:rPr lang="en-GB" sz="2800" dirty="0"/>
              <a:t>only </a:t>
            </a:r>
            <a:r>
              <a:rPr lang="en-GB" sz="2800" dirty="0" smtClean="0"/>
              <a:t>MALE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32894" y="3169481"/>
            <a:ext cx="7962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No – 50% correct (14/28)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4275" y="4326342"/>
            <a:ext cx="7730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0070C0"/>
                </a:solidFill>
              </a:rPr>
              <a:t>Need to understand that an individual with no children can be in both X and Y</a:t>
            </a:r>
            <a:endParaRPr lang="en-GB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752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044" y="2814526"/>
            <a:ext cx="8226425" cy="1379271"/>
          </a:xfrm>
        </p:spPr>
        <p:txBody>
          <a:bodyPr/>
          <a:lstStyle/>
          <a:p>
            <a:r>
              <a:rPr lang="en-GB" dirty="0" smtClean="0"/>
              <a:t>Emphasize ‘less favoured’ model</a:t>
            </a:r>
          </a:p>
          <a:p>
            <a:pPr lvl="1"/>
            <a:r>
              <a:rPr lang="en-GB" dirty="0" smtClean="0"/>
              <a:t>in notation, e.g. </a:t>
            </a:r>
            <a:r>
              <a:rPr lang="en-GB" i="1" dirty="0" smtClean="0">
                <a:solidFill>
                  <a:srgbClr val="0070C0"/>
                </a:solidFill>
              </a:rPr>
              <a:t>only</a:t>
            </a:r>
            <a:r>
              <a:rPr lang="en-GB" dirty="0" smtClean="0"/>
              <a:t> &gt; </a:t>
            </a:r>
            <a:r>
              <a:rPr lang="en-GB" i="1" dirty="0" err="1" smtClean="0">
                <a:solidFill>
                  <a:srgbClr val="0070C0"/>
                </a:solidFill>
              </a:rPr>
              <a:t>onlyOrNone</a:t>
            </a:r>
            <a:endParaRPr lang="en-GB" i="1" dirty="0" smtClean="0">
              <a:solidFill>
                <a:srgbClr val="0070C0"/>
              </a:solidFill>
            </a:endParaRPr>
          </a:p>
          <a:p>
            <a:pPr lvl="1"/>
            <a:r>
              <a:rPr lang="en-GB" dirty="0" smtClean="0"/>
              <a:t>in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72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5555" y="3282856"/>
            <a:ext cx="7214344" cy="1179216"/>
          </a:xfrm>
        </p:spPr>
        <p:txBody>
          <a:bodyPr/>
          <a:lstStyle/>
          <a:p>
            <a:r>
              <a:rPr lang="en-GB" dirty="0" smtClean="0"/>
              <a:t>Example 3: measuring complexity</a:t>
            </a:r>
            <a:endParaRPr lang="en-GB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38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Functionality vs. transitivity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1646847"/>
            <a:ext cx="4036143" cy="383532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a F b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a F c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b F d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 F e</a:t>
            </a:r>
          </a:p>
          <a:p>
            <a:pPr marL="0" indent="0">
              <a:buNone/>
            </a:pPr>
            <a:r>
              <a:rPr lang="en-GB" dirty="0" smtClean="0"/>
              <a:t>⇒ d = e</a:t>
            </a:r>
          </a:p>
          <a:p>
            <a:pPr marL="0" indent="0">
              <a:buNone/>
            </a:pPr>
            <a:endParaRPr lang="en-GB" sz="800" dirty="0"/>
          </a:p>
          <a:p>
            <a:pPr marL="0" indent="0">
              <a:buNone/>
            </a:pPr>
            <a:r>
              <a:rPr lang="en-GB" dirty="0"/>
              <a:t>(1) + (2) </a:t>
            </a:r>
            <a:r>
              <a:rPr lang="en-GB" dirty="0" smtClean="0"/>
              <a:t>⇒ b = c; 	RC = 3</a:t>
            </a:r>
          </a:p>
          <a:p>
            <a:pPr marL="0" indent="0">
              <a:buNone/>
            </a:pPr>
            <a:r>
              <a:rPr lang="en-GB" dirty="0" smtClean="0"/>
              <a:t>Sub. b for c in (4); 	RC = 2</a:t>
            </a:r>
          </a:p>
          <a:p>
            <a:pPr marL="0" indent="0">
              <a:buNone/>
            </a:pPr>
            <a:r>
              <a:rPr lang="en-GB" dirty="0" smtClean="0"/>
              <a:t>(3) + (4) ⇒ d = e;	RC = 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17</a:t>
            </a:fld>
            <a:endParaRPr lang="en-GB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747629" y="1657536"/>
            <a:ext cx="4036143" cy="3687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33" tIns="35266" rIns="70533" bIns="35266" numCol="1" anchor="t" anchorCtr="0" compatLnSpc="1">
            <a:prstTxWarp prst="textNoShape">
              <a:avLst/>
            </a:prstTxWarp>
            <a:spAutoFit/>
          </a:bodyPr>
          <a:lstStyle>
            <a:lvl1pPr marL="263525" indent="-2635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20663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2pPr>
            <a:lvl3pPr marL="88106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</a:defRPr>
            </a:lvl3pPr>
            <a:lvl4pPr marL="1235075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4pPr>
            <a:lvl5pPr marL="158591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93091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399039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2804987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210935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GB" kern="0" dirty="0" smtClean="0"/>
              <a:t>a T b</a:t>
            </a:r>
          </a:p>
          <a:p>
            <a:pPr marL="457200" indent="-457200">
              <a:buFont typeface="+mj-lt"/>
              <a:buAutoNum type="arabicPeriod"/>
            </a:pPr>
            <a:r>
              <a:rPr lang="en-GB" kern="0" dirty="0" smtClean="0"/>
              <a:t>b T c</a:t>
            </a:r>
          </a:p>
          <a:p>
            <a:pPr marL="457200" indent="-457200">
              <a:buFont typeface="+mj-lt"/>
              <a:buAutoNum type="arabicPeriod"/>
            </a:pPr>
            <a:r>
              <a:rPr lang="en-GB" kern="0" dirty="0" smtClean="0"/>
              <a:t>c </a:t>
            </a:r>
            <a:r>
              <a:rPr lang="en-GB" kern="0" dirty="0" err="1" smtClean="0"/>
              <a:t>SameAs</a:t>
            </a:r>
            <a:r>
              <a:rPr lang="en-GB" kern="0" dirty="0" smtClean="0"/>
              <a:t> d</a:t>
            </a:r>
          </a:p>
          <a:p>
            <a:pPr marL="457200" indent="-457200">
              <a:buFont typeface="+mj-lt"/>
              <a:buAutoNum type="arabicPeriod"/>
            </a:pPr>
            <a:r>
              <a:rPr lang="en-GB" kern="0" dirty="0" smtClean="0"/>
              <a:t>d T e</a:t>
            </a:r>
          </a:p>
          <a:p>
            <a:pPr marL="0" indent="0">
              <a:buNone/>
            </a:pPr>
            <a:r>
              <a:rPr lang="en-GB" kern="0" dirty="0" smtClean="0"/>
              <a:t>⇒ a T e</a:t>
            </a:r>
          </a:p>
          <a:p>
            <a:pPr marL="0" indent="0">
              <a:buNone/>
            </a:pPr>
            <a:r>
              <a:rPr lang="en-GB" kern="0" dirty="0" smtClean="0"/>
              <a:t>(1) + (2) </a:t>
            </a:r>
            <a:r>
              <a:rPr lang="en-GB" dirty="0" smtClean="0"/>
              <a:t>⇒ a T c;	RC = 3</a:t>
            </a:r>
          </a:p>
          <a:p>
            <a:pPr marL="0" indent="0">
              <a:buNone/>
            </a:pPr>
            <a:r>
              <a:rPr lang="en-GB" kern="0" dirty="0" smtClean="0"/>
              <a:t>Sub. c for d in (4);	RC = 2</a:t>
            </a:r>
          </a:p>
          <a:p>
            <a:pPr marL="0" indent="0">
              <a:buNone/>
            </a:pPr>
            <a:r>
              <a:rPr lang="en-GB" kern="0" dirty="0" smtClean="0"/>
              <a:t>a T c + (4) </a:t>
            </a:r>
            <a:r>
              <a:rPr lang="en-GB" dirty="0" smtClean="0"/>
              <a:t>⇒ a T e;	RC = 3</a:t>
            </a:r>
            <a:endParaRPr lang="en-GB" kern="0" dirty="0"/>
          </a:p>
        </p:txBody>
      </p:sp>
      <p:sp>
        <p:nvSpPr>
          <p:cNvPr id="6" name="TextBox 5"/>
          <p:cNvSpPr txBox="1"/>
          <p:nvPr/>
        </p:nvSpPr>
        <p:spPr>
          <a:xfrm>
            <a:off x="346075" y="5482175"/>
            <a:ext cx="4036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75% correct (21/28)</a:t>
            </a:r>
          </a:p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average time = 52 secs</a:t>
            </a:r>
            <a:endParaRPr lang="en-GB" sz="2800" i="1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57962" y="5383378"/>
            <a:ext cx="4036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96% correct (27/28)</a:t>
            </a:r>
          </a:p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average time = 34 secs</a:t>
            </a:r>
            <a:endParaRPr lang="en-GB" sz="2800" i="1" dirty="0">
              <a:solidFill>
                <a:srgbClr val="7030A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3516" y="1395413"/>
            <a:ext cx="4278702" cy="5326062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636682" y="1390471"/>
            <a:ext cx="4278702" cy="5326062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8676" y="1411278"/>
            <a:ext cx="270354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 smtClean="0">
                <a:solidFill>
                  <a:srgbClr val="0070C0"/>
                </a:solidFill>
              </a:rPr>
              <a:t>F a functional property:</a:t>
            </a:r>
          </a:p>
          <a:p>
            <a:pPr algn="ctr"/>
            <a:r>
              <a:rPr lang="en-GB" dirty="0" err="1" smtClean="0">
                <a:solidFill>
                  <a:srgbClr val="0070C0"/>
                </a:solidFill>
              </a:rPr>
              <a:t>has_nearest_neighbour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05266" y="1433660"/>
            <a:ext cx="2544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 smtClean="0">
                <a:solidFill>
                  <a:srgbClr val="0070C0"/>
                </a:solidFill>
              </a:rPr>
              <a:t>T a transitive property:</a:t>
            </a:r>
          </a:p>
          <a:p>
            <a:pPr algn="ctr"/>
            <a:r>
              <a:rPr lang="en-GB" sz="1600" dirty="0" err="1" smtClean="0">
                <a:solidFill>
                  <a:srgbClr val="0070C0"/>
                </a:solidFill>
              </a:rPr>
              <a:t>greater_than_or_equal_to</a:t>
            </a:r>
            <a:endParaRPr lang="en-GB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10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 animBg="1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2106188"/>
            <a:ext cx="8591863" cy="2764266"/>
          </a:xfrm>
        </p:spPr>
        <p:txBody>
          <a:bodyPr/>
          <a:lstStyle/>
          <a:p>
            <a:r>
              <a:rPr lang="en-GB" dirty="0" smtClean="0"/>
              <a:t>Functionality inherently difficult</a:t>
            </a:r>
          </a:p>
          <a:p>
            <a:pPr lvl="1"/>
            <a:r>
              <a:rPr lang="en-GB" dirty="0"/>
              <a:t>c</a:t>
            </a:r>
            <a:r>
              <a:rPr lang="en-GB" dirty="0" smtClean="0"/>
              <a:t>onfusion with inverse functionality</a:t>
            </a:r>
          </a:p>
          <a:p>
            <a:pPr lvl="1"/>
            <a:r>
              <a:rPr lang="en-GB" dirty="0"/>
              <a:t>e</a:t>
            </a:r>
            <a:r>
              <a:rPr lang="en-GB" dirty="0" smtClean="0"/>
              <a:t>mphasize that </a:t>
            </a:r>
            <a:r>
              <a:rPr lang="en-GB" i="1" dirty="0" smtClean="0"/>
              <a:t>object</a:t>
            </a:r>
            <a:r>
              <a:rPr lang="en-GB" dirty="0" smtClean="0"/>
              <a:t> is unique</a:t>
            </a:r>
          </a:p>
          <a:p>
            <a:pPr lvl="2"/>
            <a:r>
              <a:rPr lang="en-GB" dirty="0" smtClean="0"/>
              <a:t>i.e. one object per subject</a:t>
            </a:r>
          </a:p>
          <a:p>
            <a:pPr lvl="2"/>
            <a:r>
              <a:rPr lang="en-GB" dirty="0" smtClean="0"/>
              <a:t>not one subject per object</a:t>
            </a:r>
          </a:p>
          <a:p>
            <a:pPr marL="354012" lvl="1" indent="0">
              <a:buNone/>
            </a:pPr>
            <a:r>
              <a:rPr lang="en-GB" dirty="0" smtClean="0"/>
              <a:t>e.g. </a:t>
            </a:r>
            <a:r>
              <a:rPr lang="en-GB" i="1" dirty="0" smtClean="0">
                <a:solidFill>
                  <a:srgbClr val="0070C0"/>
                </a:solidFill>
              </a:rPr>
              <a:t>s </a:t>
            </a:r>
            <a:r>
              <a:rPr lang="en-GB" i="1" dirty="0" err="1" smtClean="0">
                <a:solidFill>
                  <a:srgbClr val="0070C0"/>
                </a:solidFill>
              </a:rPr>
              <a:t>has_nearest_neighbour</a:t>
            </a:r>
            <a:r>
              <a:rPr lang="en-GB" i="1" dirty="0" smtClean="0">
                <a:solidFill>
                  <a:srgbClr val="0070C0"/>
                </a:solidFill>
              </a:rPr>
              <a:t> solely 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09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2479675"/>
            <a:ext cx="8226425" cy="3687595"/>
          </a:xfrm>
        </p:spPr>
        <p:txBody>
          <a:bodyPr/>
          <a:lstStyle/>
          <a:p>
            <a:r>
              <a:rPr lang="en-GB" dirty="0" smtClean="0"/>
              <a:t>Theories of reasoning and language provide insight</a:t>
            </a:r>
          </a:p>
          <a:p>
            <a:pPr lvl="1"/>
            <a:r>
              <a:rPr lang="en-GB" dirty="0" smtClean="0"/>
              <a:t>using appropriate theory for particular context</a:t>
            </a:r>
          </a:p>
          <a:p>
            <a:endParaRPr lang="en-GB" dirty="0"/>
          </a:p>
          <a:p>
            <a:r>
              <a:rPr lang="en-GB" dirty="0" smtClean="0"/>
              <a:t>Leading to recommendations for:</a:t>
            </a:r>
          </a:p>
          <a:p>
            <a:pPr lvl="1"/>
            <a:r>
              <a:rPr lang="en-GB" dirty="0" smtClean="0"/>
              <a:t>modifications to syntax</a:t>
            </a:r>
          </a:p>
          <a:p>
            <a:pPr lvl="1"/>
            <a:r>
              <a:rPr lang="en-GB" dirty="0" smtClean="0"/>
              <a:t>tool support</a:t>
            </a:r>
          </a:p>
          <a:p>
            <a:pPr lvl="1"/>
            <a:r>
              <a:rPr lang="en-GB" dirty="0" smtClean="0"/>
              <a:t>training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78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075" y="661437"/>
            <a:ext cx="7299325" cy="732940"/>
          </a:xfrm>
        </p:spPr>
        <p:txBody>
          <a:bodyPr/>
          <a:lstStyle/>
          <a:p>
            <a:r>
              <a:rPr lang="en-GB" dirty="0" smtClean="0"/>
              <a:t>Goal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546" y="2220883"/>
            <a:ext cx="8935453" cy="3225931"/>
          </a:xfrm>
        </p:spPr>
        <p:txBody>
          <a:bodyPr/>
          <a:lstStyle/>
          <a:p>
            <a:r>
              <a:rPr lang="en-GB" dirty="0" smtClean="0"/>
              <a:t>What can we learn from theories of reasoning </a:t>
            </a:r>
          </a:p>
          <a:p>
            <a:pPr marL="0" indent="0">
              <a:buNone/>
            </a:pPr>
            <a:r>
              <a:rPr lang="en-GB" dirty="0" smtClean="0"/>
              <a:t>… and theories of language</a:t>
            </a:r>
          </a:p>
          <a:p>
            <a:pPr marL="654050" lvl="1" indent="-342900"/>
            <a:r>
              <a:rPr lang="en-GB" dirty="0" smtClean="0"/>
              <a:t>to understand the difficulties experienced with DLs</a:t>
            </a:r>
          </a:p>
          <a:p>
            <a:pPr marL="654050" lvl="1" indent="-342900"/>
            <a:r>
              <a:rPr lang="en-GB" dirty="0" smtClean="0"/>
              <a:t>to mitigate those difficulties</a:t>
            </a:r>
          </a:p>
          <a:p>
            <a:pPr marL="354012" lvl="1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i="1" dirty="0">
                <a:solidFill>
                  <a:srgbClr val="0070C0"/>
                </a:solidFill>
              </a:rPr>
              <a:t>achieving a better cognitive fit …</a:t>
            </a:r>
          </a:p>
          <a:p>
            <a:pPr marL="0" indent="0" algn="ctr">
              <a:buNone/>
            </a:pPr>
            <a:r>
              <a:rPr lang="en-GB" i="1" dirty="0">
                <a:solidFill>
                  <a:srgbClr val="0070C0"/>
                </a:solidFill>
              </a:rPr>
              <a:t>… to help human </a:t>
            </a:r>
            <a:r>
              <a:rPr lang="en-GB" i="1" dirty="0" smtClean="0">
                <a:solidFill>
                  <a:srgbClr val="0070C0"/>
                </a:solidFill>
              </a:rPr>
              <a:t>reasoning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2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Rule-based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6075" y="2082860"/>
            <a:ext cx="8056054" cy="1840936"/>
          </a:xfrm>
        </p:spPr>
        <p:txBody>
          <a:bodyPr/>
          <a:lstStyle/>
          <a:p>
            <a:r>
              <a:rPr lang="en-GB" dirty="0" smtClean="0"/>
              <a:t>Each deduction uses a sequence of rules</a:t>
            </a:r>
          </a:p>
          <a:p>
            <a:pPr lvl="1"/>
            <a:r>
              <a:rPr lang="en-GB" dirty="0" smtClean="0"/>
              <a:t>e.g. modus ponens</a:t>
            </a:r>
          </a:p>
          <a:p>
            <a:r>
              <a:rPr lang="en-GB" dirty="0" smtClean="0"/>
              <a:t>Each rule has an ‘availability’</a:t>
            </a:r>
          </a:p>
          <a:p>
            <a:pPr lvl="1"/>
            <a:r>
              <a:rPr lang="en-GB" dirty="0" smtClean="0"/>
              <a:t>measure of ease of use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21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724619" y="5762445"/>
            <a:ext cx="69207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Rips, L. J. (1983). Cognitive processes in propositional reasoning. Psychological Review, 90(1), 38.</a:t>
            </a:r>
          </a:p>
        </p:txBody>
      </p:sp>
    </p:spTree>
    <p:extLst>
      <p:ext uri="{BB962C8B-B14F-4D97-AF65-F5344CB8AC3E}">
        <p14:creationId xmlns:p14="http://schemas.microsoft.com/office/powerpoint/2010/main" val="356765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Model-based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22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13346" y="1459582"/>
            <a:ext cx="7132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Inclusive or</a:t>
            </a:r>
          </a:p>
          <a:p>
            <a:pPr lvl="1"/>
            <a:r>
              <a:rPr lang="en-GB" sz="2400" i="1" dirty="0" smtClean="0"/>
              <a:t>‘there is a circle or there is a triangle, or both’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3346" y="4088334"/>
            <a:ext cx="78445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Exclusive or</a:t>
            </a:r>
          </a:p>
          <a:p>
            <a:pPr lvl="1"/>
            <a:r>
              <a:rPr lang="en-GB" sz="2400" i="1" dirty="0" smtClean="0"/>
              <a:t>‘there is a circle or there is a triangle, but not both’</a:t>
            </a:r>
          </a:p>
        </p:txBody>
      </p:sp>
      <p:sp>
        <p:nvSpPr>
          <p:cNvPr id="3" name="Oval 2"/>
          <p:cNvSpPr/>
          <p:nvPr/>
        </p:nvSpPr>
        <p:spPr bwMode="auto">
          <a:xfrm>
            <a:off x="1165170" y="2290579"/>
            <a:ext cx="396816" cy="39681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1" name="Isosceles Triangle 10"/>
          <p:cNvSpPr/>
          <p:nvPr/>
        </p:nvSpPr>
        <p:spPr bwMode="auto">
          <a:xfrm>
            <a:off x="1106904" y="2829463"/>
            <a:ext cx="513347" cy="414068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1273529" y="4933408"/>
            <a:ext cx="396816" cy="39681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3" name="Isosceles Triangle 12"/>
          <p:cNvSpPr/>
          <p:nvPr/>
        </p:nvSpPr>
        <p:spPr bwMode="auto">
          <a:xfrm>
            <a:off x="1215263" y="5472292"/>
            <a:ext cx="513347" cy="414068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162899" y="3444813"/>
            <a:ext cx="396816" cy="396815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5" name="Isosceles Triangle 14"/>
          <p:cNvSpPr/>
          <p:nvPr/>
        </p:nvSpPr>
        <p:spPr bwMode="auto">
          <a:xfrm>
            <a:off x="1814116" y="3444813"/>
            <a:ext cx="513347" cy="414068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9711" y="6069393"/>
            <a:ext cx="8011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E.g. Johnson-Laird</a:t>
            </a:r>
            <a:r>
              <a:rPr lang="en-GB" i="1" dirty="0"/>
              <a:t>, P. N. (2005). Mental models and thought. The Cambridge handbook of thinking and reasoning, 185–208.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773907" y="2329663"/>
            <a:ext cx="5214817" cy="1599348"/>
          </a:xfrm>
          <a:prstGeom prst="rect">
            <a:avLst/>
          </a:prstGeom>
          <a:solidFill>
            <a:srgbClr val="FFFFA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000" b="0" i="0" u="none" strike="noStrike" cap="none" normalizeH="0" baseline="0" dirty="0" smtClean="0">
                <a:ln>
                  <a:noFill/>
                </a:ln>
                <a:solidFill>
                  <a:srgbClr val="E3284A"/>
                </a:solidFill>
                <a:effectLst/>
                <a:latin typeface="Arial" charset="0"/>
              </a:rPr>
              <a:t>Full Disjunctive Normal Form</a:t>
            </a:r>
          </a:p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3000" dirty="0" smtClean="0">
              <a:solidFill>
                <a:srgbClr val="E3284A"/>
              </a:solidFill>
              <a:latin typeface="Arial" charset="0"/>
            </a:endParaRPr>
          </a:p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3000" dirty="0" smtClean="0">
                <a:solidFill>
                  <a:srgbClr val="E3284A"/>
                </a:solidFill>
                <a:latin typeface="Arial" charset="0"/>
              </a:rPr>
              <a:t>with 3 </a:t>
            </a:r>
            <a:r>
              <a:rPr lang="en-GB" sz="3000" dirty="0" err="1" smtClean="0">
                <a:solidFill>
                  <a:srgbClr val="E3284A"/>
                </a:solidFill>
                <a:latin typeface="Arial" charset="0"/>
              </a:rPr>
              <a:t>disjuncts</a:t>
            </a:r>
            <a:endParaRPr kumimoji="0" lang="en-GB" sz="3000" b="0" i="0" u="none" strike="noStrike" cap="none" normalizeH="0" baseline="0" dirty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769445" y="5035284"/>
            <a:ext cx="4542433" cy="646396"/>
          </a:xfrm>
          <a:prstGeom prst="rect">
            <a:avLst/>
          </a:prstGeom>
          <a:solidFill>
            <a:srgbClr val="FFFFA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000" b="0" i="0" u="none" strike="noStrike" cap="none" normalizeH="0" baseline="0" dirty="0" smtClean="0">
                <a:ln>
                  <a:noFill/>
                </a:ln>
                <a:solidFill>
                  <a:srgbClr val="E3284A"/>
                </a:solidFill>
                <a:effectLst/>
                <a:latin typeface="Arial" charset="0"/>
              </a:rPr>
              <a:t>versus 2 </a:t>
            </a:r>
            <a:r>
              <a:rPr kumimoji="0" lang="en-GB" sz="3000" b="0" i="0" u="none" strike="noStrike" cap="none" normalizeH="0" baseline="0" dirty="0" err="1" smtClean="0">
                <a:ln>
                  <a:noFill/>
                </a:ln>
                <a:solidFill>
                  <a:srgbClr val="E3284A"/>
                </a:solidFill>
                <a:effectLst/>
                <a:latin typeface="Arial" charset="0"/>
              </a:rPr>
              <a:t>disjuncts</a:t>
            </a:r>
            <a:endParaRPr kumimoji="0" lang="en-GB" sz="3000" b="0" i="0" u="none" strike="noStrike" cap="none" normalizeH="0" baseline="0" dirty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35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Relational complexity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6" y="3572669"/>
            <a:ext cx="8412496" cy="137927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We need to consider both premises …</a:t>
            </a:r>
          </a:p>
          <a:p>
            <a:pPr marL="0" indent="0">
              <a:buNone/>
            </a:pPr>
            <a:r>
              <a:rPr lang="en-GB" dirty="0" smtClean="0"/>
              <a:t>… and three entities …</a:t>
            </a:r>
          </a:p>
          <a:p>
            <a:pPr marL="0" indent="0">
              <a:buNone/>
            </a:pPr>
            <a:r>
              <a:rPr lang="en-GB" dirty="0" smtClean="0"/>
              <a:t>which means processing a </a:t>
            </a:r>
            <a:r>
              <a:rPr lang="en-GB" b="1" dirty="0" smtClean="0"/>
              <a:t>ternary</a:t>
            </a:r>
            <a:r>
              <a:rPr lang="en-GB" dirty="0" smtClean="0"/>
              <a:t> relation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23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46074" y="1539792"/>
            <a:ext cx="37446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E.g. transitive inference</a:t>
            </a:r>
          </a:p>
          <a:p>
            <a:r>
              <a:rPr lang="en-GB" sz="2400" i="1" dirty="0" smtClean="0"/>
              <a:t>Tom is happier than Mark</a:t>
            </a:r>
          </a:p>
          <a:p>
            <a:r>
              <a:rPr lang="en-GB" sz="2400" i="1" dirty="0" smtClean="0"/>
              <a:t>Peter is happier than Tom</a:t>
            </a:r>
          </a:p>
          <a:p>
            <a:r>
              <a:rPr lang="en-GB" sz="2400" dirty="0" smtClean="0"/>
              <a:t>Who is happiest?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748463" y="1748589"/>
            <a:ext cx="19250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Tom	Peter</a:t>
            </a:r>
          </a:p>
          <a:p>
            <a:endParaRPr lang="en-GB" sz="2400" dirty="0">
              <a:solidFill>
                <a:srgbClr val="0070C0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</a:rPr>
              <a:t>Mark	Tom</a:t>
            </a:r>
            <a:endParaRPr lang="en-GB" sz="2400" dirty="0">
              <a:solidFill>
                <a:srgbClr val="0070C0"/>
              </a:solidFill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6673516" y="2083989"/>
            <a:ext cx="747295" cy="48126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45401" y="1403990"/>
            <a:ext cx="11131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Peter</a:t>
            </a:r>
          </a:p>
          <a:p>
            <a:endParaRPr lang="en-GB" sz="2400" dirty="0" smtClean="0">
              <a:solidFill>
                <a:srgbClr val="0070C0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</a:rPr>
              <a:t>Tom</a:t>
            </a:r>
          </a:p>
          <a:p>
            <a:endParaRPr lang="en-GB" sz="2400" dirty="0">
              <a:solidFill>
                <a:srgbClr val="0070C0"/>
              </a:solidFill>
            </a:endParaRPr>
          </a:p>
          <a:p>
            <a:r>
              <a:rPr lang="en-GB" sz="2400" dirty="0" smtClean="0">
                <a:solidFill>
                  <a:srgbClr val="0070C0"/>
                </a:solidFill>
              </a:rPr>
              <a:t>Mark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6074" y="5662863"/>
            <a:ext cx="76268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Adapted from </a:t>
            </a:r>
            <a:r>
              <a:rPr lang="en-GB" i="1" dirty="0" err="1" smtClean="0"/>
              <a:t>Halford</a:t>
            </a:r>
            <a:r>
              <a:rPr lang="en-GB" i="1" dirty="0"/>
              <a:t>, G. </a:t>
            </a:r>
            <a:r>
              <a:rPr lang="en-GB" i="1" dirty="0" smtClean="0"/>
              <a:t>“Analysis </a:t>
            </a:r>
            <a:r>
              <a:rPr lang="en-GB" i="1" dirty="0"/>
              <a:t>of Complexity in Cognitive Tasks</a:t>
            </a:r>
            <a:r>
              <a:rPr lang="en-GB" i="1" dirty="0" smtClean="0"/>
              <a:t>.” </a:t>
            </a:r>
            <a:r>
              <a:rPr lang="en-GB" i="1" dirty="0"/>
              <a:t>Keynote Address to the 35th Annual Conference of the Australian Psychological Society</a:t>
            </a:r>
          </a:p>
        </p:txBody>
      </p:sp>
      <p:sp>
        <p:nvSpPr>
          <p:cNvPr id="10" name="Down Arrow 9"/>
          <p:cNvSpPr/>
          <p:nvPr/>
        </p:nvSpPr>
        <p:spPr bwMode="auto">
          <a:xfrm>
            <a:off x="5076056" y="2132856"/>
            <a:ext cx="258792" cy="481263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1" name="Down Arrow 10"/>
          <p:cNvSpPr/>
          <p:nvPr/>
        </p:nvSpPr>
        <p:spPr bwMode="auto">
          <a:xfrm>
            <a:off x="5935822" y="2132855"/>
            <a:ext cx="258792" cy="481263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2" name="Down Arrow 11"/>
          <p:cNvSpPr/>
          <p:nvPr/>
        </p:nvSpPr>
        <p:spPr bwMode="auto">
          <a:xfrm>
            <a:off x="7947895" y="2525887"/>
            <a:ext cx="258792" cy="481263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  <p:sp>
        <p:nvSpPr>
          <p:cNvPr id="13" name="Down Arrow 12"/>
          <p:cNvSpPr/>
          <p:nvPr/>
        </p:nvSpPr>
        <p:spPr bwMode="auto">
          <a:xfrm>
            <a:off x="7915288" y="1769940"/>
            <a:ext cx="258792" cy="481263"/>
          </a:xfrm>
          <a:prstGeom prst="down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000" b="0" i="0" u="none" strike="noStrike" cap="none" normalizeH="0" baseline="0" smtClean="0">
              <a:ln>
                <a:noFill/>
              </a:ln>
              <a:solidFill>
                <a:srgbClr val="E3284A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49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345555" y="3282856"/>
            <a:ext cx="6052053" cy="1179216"/>
          </a:xfrm>
        </p:spPr>
        <p:txBody>
          <a:bodyPr/>
          <a:lstStyle/>
          <a:p>
            <a:r>
              <a:rPr lang="en-GB" dirty="0" smtClean="0"/>
              <a:t>Theories of Reasoning</a:t>
            </a:r>
            <a:br>
              <a:rPr lang="en-GB" dirty="0" smtClean="0"/>
            </a:br>
            <a:r>
              <a:rPr lang="en-GB" dirty="0" smtClean="0"/>
              <a:t>… and Language</a:t>
            </a:r>
            <a:endParaRPr lang="en-GB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02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44379" y="1989221"/>
            <a:ext cx="37859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7030A0"/>
                </a:solidFill>
              </a:rPr>
              <a:t>Rule-based</a:t>
            </a:r>
          </a:p>
          <a:p>
            <a:r>
              <a:rPr lang="en-GB" sz="2000" dirty="0" smtClean="0">
                <a:solidFill>
                  <a:srgbClr val="7030A0"/>
                </a:solidFill>
              </a:rPr>
              <a:t>E.g. </a:t>
            </a:r>
            <a:r>
              <a:rPr lang="en-GB" sz="2000" i="1" dirty="0">
                <a:solidFill>
                  <a:srgbClr val="7030A0"/>
                </a:solidFill>
              </a:rPr>
              <a:t>L</a:t>
            </a:r>
            <a:r>
              <a:rPr lang="en-GB" sz="2000" i="1" dirty="0" smtClean="0">
                <a:solidFill>
                  <a:srgbClr val="7030A0"/>
                </a:solidFill>
              </a:rPr>
              <a:t>ance Rips</a:t>
            </a:r>
            <a:endParaRPr lang="en-GB" sz="2000" dirty="0" smtClean="0">
              <a:solidFill>
                <a:srgbClr val="7030A0"/>
              </a:solidFill>
            </a:endParaRPr>
          </a:p>
          <a:p>
            <a:r>
              <a:rPr lang="en-GB" sz="2000" dirty="0" smtClean="0">
                <a:solidFill>
                  <a:srgbClr val="7030A0"/>
                </a:solidFill>
              </a:rPr>
              <a:t>We reason by constructing </a:t>
            </a:r>
            <a:r>
              <a:rPr lang="en-GB" sz="2000" b="1" dirty="0" smtClean="0">
                <a:solidFill>
                  <a:srgbClr val="7030A0"/>
                </a:solidFill>
              </a:rPr>
              <a:t>logical steps </a:t>
            </a:r>
            <a:r>
              <a:rPr lang="en-GB" sz="2000" dirty="0" smtClean="0">
                <a:solidFill>
                  <a:srgbClr val="7030A0"/>
                </a:solidFill>
              </a:rPr>
              <a:t>akin to those created formally by a logician in a proof</a:t>
            </a:r>
            <a:endParaRPr lang="en-GB" sz="2000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1494" y="1989221"/>
            <a:ext cx="37859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1D68FF"/>
                </a:solidFill>
              </a:rPr>
              <a:t>Model-based</a:t>
            </a:r>
          </a:p>
          <a:p>
            <a:r>
              <a:rPr lang="en-GB" sz="2000" dirty="0" smtClean="0">
                <a:solidFill>
                  <a:srgbClr val="1D68FF"/>
                </a:solidFill>
              </a:rPr>
              <a:t>E.g. </a:t>
            </a:r>
            <a:r>
              <a:rPr lang="en-GB" sz="2000" i="1" dirty="0">
                <a:solidFill>
                  <a:srgbClr val="1D68FF"/>
                </a:solidFill>
              </a:rPr>
              <a:t>P</a:t>
            </a:r>
            <a:r>
              <a:rPr lang="en-GB" sz="2000" i="1" dirty="0" smtClean="0">
                <a:solidFill>
                  <a:srgbClr val="1D68FF"/>
                </a:solidFill>
              </a:rPr>
              <a:t>hilip Johnson-Laird</a:t>
            </a:r>
            <a:endParaRPr lang="en-GB" sz="2000" dirty="0" smtClean="0">
              <a:solidFill>
                <a:srgbClr val="1D68FF"/>
              </a:solidFill>
            </a:endParaRPr>
          </a:p>
          <a:p>
            <a:r>
              <a:rPr lang="en-GB" sz="2000" dirty="0" smtClean="0">
                <a:solidFill>
                  <a:srgbClr val="1D68FF"/>
                </a:solidFill>
              </a:rPr>
              <a:t>We reason by constructing </a:t>
            </a:r>
            <a:r>
              <a:rPr lang="en-GB" sz="2000" b="1" dirty="0" smtClean="0">
                <a:solidFill>
                  <a:srgbClr val="1D68FF"/>
                </a:solidFill>
              </a:rPr>
              <a:t>mental models </a:t>
            </a:r>
            <a:r>
              <a:rPr lang="en-GB" sz="2000" dirty="0" smtClean="0">
                <a:solidFill>
                  <a:srgbClr val="1D68FF"/>
                </a:solidFill>
              </a:rPr>
              <a:t>which represent the situation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30317" y="2566737"/>
            <a:ext cx="12111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i="1" dirty="0" smtClean="0"/>
              <a:t>versus</a:t>
            </a:r>
            <a:endParaRPr lang="en-GB" sz="2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3124993" y="4298342"/>
            <a:ext cx="28218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/>
              <a:t>complemented by</a:t>
            </a:r>
            <a:endParaRPr lang="en-GB" sz="20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2582780" y="4732472"/>
            <a:ext cx="40907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00863D"/>
                </a:solidFill>
              </a:rPr>
              <a:t>Relational Complexity</a:t>
            </a:r>
          </a:p>
          <a:p>
            <a:r>
              <a:rPr lang="en-GB" sz="2000" dirty="0" smtClean="0">
                <a:solidFill>
                  <a:srgbClr val="00863D"/>
                </a:solidFill>
              </a:rPr>
              <a:t>E.g. </a:t>
            </a:r>
            <a:r>
              <a:rPr lang="en-GB" sz="2000" i="1" dirty="0" smtClean="0">
                <a:solidFill>
                  <a:srgbClr val="00863D"/>
                </a:solidFill>
              </a:rPr>
              <a:t>Graeme </a:t>
            </a:r>
            <a:r>
              <a:rPr lang="en-GB" sz="2000" i="1" dirty="0" err="1" smtClean="0">
                <a:solidFill>
                  <a:srgbClr val="00863D"/>
                </a:solidFill>
              </a:rPr>
              <a:t>Halford</a:t>
            </a:r>
            <a:endParaRPr lang="en-GB" sz="2000" dirty="0" smtClean="0">
              <a:solidFill>
                <a:srgbClr val="00863D"/>
              </a:solidFill>
            </a:endParaRPr>
          </a:p>
          <a:p>
            <a:r>
              <a:rPr lang="en-GB" sz="2000" dirty="0" smtClean="0">
                <a:solidFill>
                  <a:srgbClr val="00863D"/>
                </a:solidFill>
              </a:rPr>
              <a:t>“the </a:t>
            </a:r>
            <a:r>
              <a:rPr lang="en-GB" sz="2000" b="1" dirty="0" smtClean="0">
                <a:solidFill>
                  <a:srgbClr val="00863D"/>
                </a:solidFill>
              </a:rPr>
              <a:t>number of variables </a:t>
            </a:r>
            <a:r>
              <a:rPr lang="en-GB" sz="2000" dirty="0" smtClean="0">
                <a:solidFill>
                  <a:srgbClr val="00863D"/>
                </a:solidFill>
              </a:rPr>
              <a:t>that can be related in a single cognitive representation”</a:t>
            </a:r>
            <a:endParaRPr lang="en-GB" sz="2000" dirty="0">
              <a:solidFill>
                <a:srgbClr val="00863D"/>
              </a:solidFill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80654" y="1383306"/>
            <a:ext cx="1893245" cy="593808"/>
          </a:xfrm>
          <a:prstGeom prst="rect">
            <a:avLst/>
          </a:prstGeom>
          <a:solidFill>
            <a:srgbClr val="FFFFA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000" b="0" i="0" u="none" strike="noStrike" cap="none" normalizeH="0" baseline="0" dirty="0" smtClean="0">
                <a:ln>
                  <a:noFill/>
                </a:ln>
                <a:solidFill>
                  <a:srgbClr val="E3284A"/>
                </a:solidFill>
                <a:effectLst/>
                <a:latin typeface="Arial" charset="0"/>
              </a:rPr>
              <a:t>Syntactic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296769" y="1383306"/>
            <a:ext cx="1893245" cy="593808"/>
          </a:xfrm>
          <a:prstGeom prst="rect">
            <a:avLst/>
          </a:prstGeom>
          <a:solidFill>
            <a:srgbClr val="FFFFA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000" b="0" i="0" u="none" strike="noStrike" cap="none" normalizeH="0" baseline="0" dirty="0" smtClean="0">
                <a:ln>
                  <a:noFill/>
                </a:ln>
                <a:solidFill>
                  <a:srgbClr val="E3284A"/>
                </a:solidFill>
                <a:effectLst/>
                <a:latin typeface="Arial" charset="0"/>
              </a:rPr>
              <a:t>Semantic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6793555" y="4615563"/>
            <a:ext cx="2028473" cy="1501901"/>
          </a:xfrm>
          <a:prstGeom prst="rect">
            <a:avLst/>
          </a:prstGeom>
          <a:solidFill>
            <a:srgbClr val="FFFFAB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15208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3000" b="0" i="0" u="none" strike="noStrike" cap="none" normalizeH="0" baseline="0" dirty="0" smtClean="0">
                <a:ln>
                  <a:noFill/>
                </a:ln>
                <a:solidFill>
                  <a:srgbClr val="E3284A"/>
                </a:solidFill>
                <a:effectLst/>
                <a:latin typeface="Arial" charset="0"/>
              </a:rPr>
              <a:t>Scale to measure complexity</a:t>
            </a:r>
          </a:p>
        </p:txBody>
      </p:sp>
    </p:spTree>
    <p:extLst>
      <p:ext uri="{BB962C8B-B14F-4D97-AF65-F5344CB8AC3E}">
        <p14:creationId xmlns:p14="http://schemas.microsoft.com/office/powerpoint/2010/main" val="148933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Language - the </a:t>
            </a:r>
            <a:r>
              <a:rPr lang="en-GB" dirty="0" err="1" smtClean="0"/>
              <a:t>implicature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5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62218" y="2540674"/>
            <a:ext cx="82102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i="1" dirty="0" smtClean="0">
                <a:solidFill>
                  <a:srgbClr val="0070C0"/>
                </a:solidFill>
              </a:rPr>
              <a:t>“It is a commonplace of philosophical logic that there are, or appear to be, divergences in meaning between … the FORMAL devices … and … what are taken to be their </a:t>
            </a:r>
            <a:r>
              <a:rPr lang="en-GB" sz="2400" i="1" dirty="0" err="1" smtClean="0">
                <a:solidFill>
                  <a:srgbClr val="0070C0"/>
                </a:solidFill>
              </a:rPr>
              <a:t>analogs</a:t>
            </a:r>
            <a:r>
              <a:rPr lang="en-GB" sz="2400" i="1" dirty="0" smtClean="0">
                <a:solidFill>
                  <a:srgbClr val="0070C0"/>
                </a:solidFill>
              </a:rPr>
              <a:t> or counterparts in natural language”</a:t>
            </a:r>
          </a:p>
          <a:p>
            <a:pPr algn="r"/>
            <a:r>
              <a:rPr lang="en-GB" sz="2400" dirty="0" smtClean="0">
                <a:solidFill>
                  <a:srgbClr val="0070C0"/>
                </a:solidFill>
              </a:rPr>
              <a:t>H.P. Grice, </a:t>
            </a:r>
            <a:r>
              <a:rPr lang="en-GB" sz="2400" i="1" dirty="0" smtClean="0">
                <a:solidFill>
                  <a:srgbClr val="0070C0"/>
                </a:solidFill>
              </a:rPr>
              <a:t>Logic and Conversation</a:t>
            </a:r>
            <a:r>
              <a:rPr lang="en-GB" sz="2400" dirty="0" smtClean="0">
                <a:solidFill>
                  <a:srgbClr val="0070C0"/>
                </a:solidFill>
              </a:rPr>
              <a:t>, 1975</a:t>
            </a:r>
          </a:p>
        </p:txBody>
      </p:sp>
    </p:spTree>
    <p:extLst>
      <p:ext uri="{BB962C8B-B14F-4D97-AF65-F5344CB8AC3E}">
        <p14:creationId xmlns:p14="http://schemas.microsoft.com/office/powerpoint/2010/main" val="277685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our context 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911517"/>
              </p:ext>
            </p:extLst>
          </p:nvPr>
        </p:nvGraphicFramePr>
        <p:xfrm>
          <a:off x="346075" y="1809526"/>
          <a:ext cx="822642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213"/>
                <a:gridCol w="411321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English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Manchester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OWL syntax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</a:t>
                      </a:r>
                      <a:r>
                        <a:rPr lang="en-GB" sz="2000" b="1" baseline="0" dirty="0" smtClean="0">
                          <a:solidFill>
                            <a:srgbClr val="0070C0"/>
                          </a:solidFill>
                        </a:rPr>
                        <a:t> only has sons</a:t>
                      </a:r>
                    </a:p>
                    <a:p>
                      <a:endParaRPr lang="en-GB" sz="2000" baseline="0" dirty="0" smtClean="0"/>
                    </a:p>
                    <a:p>
                      <a:r>
                        <a:rPr lang="en-GB" sz="2000" baseline="0" dirty="0" err="1" smtClean="0"/>
                        <a:t>Implicature</a:t>
                      </a:r>
                      <a:r>
                        <a:rPr lang="en-GB" sz="2000" baseline="0" dirty="0" smtClean="0"/>
                        <a:t>: he does have children (but no daughters)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 </a:t>
                      </a:r>
                      <a:r>
                        <a:rPr lang="en-GB" sz="2000" b="1" dirty="0" err="1" smtClean="0">
                          <a:solidFill>
                            <a:srgbClr val="0070C0"/>
                          </a:solidFill>
                        </a:rPr>
                        <a:t>has_children</a:t>
                      </a:r>
                      <a:r>
                        <a:rPr lang="en-GB" sz="2000" b="1" baseline="0" dirty="0" smtClean="0">
                          <a:solidFill>
                            <a:srgbClr val="0070C0"/>
                          </a:solidFill>
                        </a:rPr>
                        <a:t> only Male</a:t>
                      </a:r>
                    </a:p>
                    <a:p>
                      <a:endParaRPr lang="en-GB" sz="2000" baseline="0" dirty="0" smtClean="0"/>
                    </a:p>
                    <a:p>
                      <a:r>
                        <a:rPr lang="en-GB" sz="2000" baseline="0" dirty="0" smtClean="0"/>
                        <a:t>Implication: if he has children, they are sons, but he might not have any at all)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495511"/>
              </p:ext>
            </p:extLst>
          </p:nvPr>
        </p:nvGraphicFramePr>
        <p:xfrm>
          <a:off x="386408" y="3935935"/>
          <a:ext cx="822642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213"/>
                <a:gridCol w="411321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Mental</a:t>
                      </a:r>
                      <a:r>
                        <a:rPr lang="en-GB" sz="2000" b="1" baseline="0" dirty="0" smtClean="0">
                          <a:solidFill>
                            <a:schemeClr val="tx1"/>
                          </a:solidFill>
                        </a:rPr>
                        <a:t> models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 sons</a:t>
                      </a:r>
                    </a:p>
                    <a:p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 son(s)</a:t>
                      </a:r>
                    </a:p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 ⊥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24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 and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7</a:t>
            </a:fld>
            <a:endParaRPr lang="en-GB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3475175"/>
              </p:ext>
            </p:extLst>
          </p:nvPr>
        </p:nvGraphicFramePr>
        <p:xfrm>
          <a:off x="346075" y="1809526"/>
          <a:ext cx="8226426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213"/>
                <a:gridCol w="4113213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English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Manchester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OWL syntax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John has some sons</a:t>
                      </a:r>
                    </a:p>
                    <a:p>
                      <a:endParaRPr lang="en-GB" sz="2000" dirty="0" smtClean="0"/>
                    </a:p>
                    <a:p>
                      <a:r>
                        <a:rPr lang="en-GB" sz="2000" dirty="0" err="1" smtClean="0"/>
                        <a:t>Implicature</a:t>
                      </a:r>
                      <a:r>
                        <a:rPr lang="en-GB" sz="2000" dirty="0" smtClean="0"/>
                        <a:t>: he doesn’t have any daughters (else the statement</a:t>
                      </a:r>
                      <a:r>
                        <a:rPr lang="en-GB" sz="2000" baseline="0" dirty="0" smtClean="0"/>
                        <a:t> would have said so)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 </a:t>
                      </a:r>
                      <a:r>
                        <a:rPr lang="en-GB" sz="2000" b="1" dirty="0" err="1" smtClean="0">
                          <a:solidFill>
                            <a:srgbClr val="0070C0"/>
                          </a:solidFill>
                        </a:rPr>
                        <a:t>has_children</a:t>
                      </a:r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 some</a:t>
                      </a:r>
                      <a:r>
                        <a:rPr lang="en-GB" sz="2000" b="1" baseline="0" dirty="0" smtClean="0">
                          <a:solidFill>
                            <a:srgbClr val="0070C0"/>
                          </a:solidFill>
                        </a:rPr>
                        <a:t> Male</a:t>
                      </a:r>
                    </a:p>
                    <a:p>
                      <a:endParaRPr lang="en-GB" sz="2000" baseline="0" dirty="0" smtClean="0"/>
                    </a:p>
                    <a:p>
                      <a:r>
                        <a:rPr lang="en-GB" sz="2000" baseline="0" dirty="0" smtClean="0"/>
                        <a:t>Implication: he has sons, and he may also have daughters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278539"/>
              </p:ext>
            </p:extLst>
          </p:nvPr>
        </p:nvGraphicFramePr>
        <p:xfrm>
          <a:off x="346075" y="3854249"/>
          <a:ext cx="822642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213"/>
                <a:gridCol w="4113213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Mental</a:t>
                      </a:r>
                      <a:r>
                        <a:rPr lang="en-GB" sz="2000" b="1" baseline="0" dirty="0" smtClean="0">
                          <a:solidFill>
                            <a:schemeClr val="tx1"/>
                          </a:solidFill>
                        </a:rPr>
                        <a:t> models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 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 son(s)</a:t>
                      </a:r>
                    </a:p>
                    <a:p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John</a:t>
                      </a:r>
                      <a:r>
                        <a:rPr lang="en-GB" sz="2000" b="1" baseline="0" dirty="0" smtClean="0">
                          <a:solidFill>
                            <a:srgbClr val="0070C0"/>
                          </a:solidFill>
                        </a:rPr>
                        <a:t> son(s)</a:t>
                      </a:r>
                      <a:r>
                        <a:rPr lang="en-GB" sz="2000" b="1" dirty="0" smtClean="0">
                          <a:solidFill>
                            <a:srgbClr val="0070C0"/>
                          </a:solidFill>
                        </a:rPr>
                        <a:t>		</a:t>
                      </a:r>
                      <a:r>
                        <a:rPr lang="en-GB" sz="2000" b="1" dirty="0" smtClean="0">
                          <a:solidFill>
                            <a:srgbClr val="0070C0"/>
                          </a:solidFill>
                          <a:latin typeface="+mn-lt"/>
                        </a:rPr>
                        <a:t>John</a:t>
                      </a:r>
                      <a:r>
                        <a:rPr lang="en-GB" sz="2000" b="1" baseline="0" dirty="0" smtClean="0">
                          <a:solidFill>
                            <a:srgbClr val="0070C0"/>
                          </a:solidFill>
                          <a:latin typeface="+mn-lt"/>
                        </a:rPr>
                        <a:t> </a:t>
                      </a:r>
                      <a:r>
                        <a:rPr lang="en-GB" sz="2000" b="1" baseline="0" dirty="0" smtClean="0">
                          <a:solidFill>
                            <a:srgbClr val="0070C0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¬ son</a:t>
                      </a:r>
                      <a:endParaRPr lang="en-GB" sz="2000" b="1" dirty="0" smtClean="0">
                        <a:solidFill>
                          <a:srgbClr val="0070C0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902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45555" y="3282856"/>
            <a:ext cx="6840856" cy="1179216"/>
          </a:xfrm>
        </p:spPr>
        <p:txBody>
          <a:bodyPr/>
          <a:lstStyle/>
          <a:p>
            <a:r>
              <a:rPr lang="en-GB" dirty="0" smtClean="0"/>
              <a:t>Example 1: thinking syntactically</a:t>
            </a:r>
            <a:endParaRPr lang="en-GB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08447" y="4480536"/>
            <a:ext cx="8378353" cy="1425438"/>
          </a:xfrm>
        </p:spPr>
        <p:txBody>
          <a:bodyPr/>
          <a:lstStyle/>
          <a:p>
            <a:r>
              <a:rPr lang="en-GB" sz="2000" i="1" dirty="0" smtClean="0"/>
              <a:t>All examples described in:</a:t>
            </a:r>
          </a:p>
          <a:p>
            <a:r>
              <a:rPr lang="en-GB" sz="2000" i="1" smtClean="0"/>
              <a:t>Paul Warren, </a:t>
            </a:r>
            <a:r>
              <a:rPr lang="en-GB" sz="2000" i="1" dirty="0"/>
              <a:t>Paul Mulholland, Trevor Collins, and Enrico Motta. </a:t>
            </a:r>
            <a:endParaRPr lang="en-GB" sz="2000" i="1" dirty="0" smtClean="0"/>
          </a:p>
          <a:p>
            <a:r>
              <a:rPr lang="en-GB" sz="2000" i="1" dirty="0" smtClean="0"/>
              <a:t>‘</a:t>
            </a:r>
            <a:r>
              <a:rPr lang="en-GB" sz="2000" i="1" dirty="0"/>
              <a:t>Making Sense of Description Logics’. In Proceedings of the 11th International Conference on Semantic Systems, 49–56.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0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 and Y disjoint?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75" y="2210290"/>
            <a:ext cx="8226425" cy="917606"/>
          </a:xfrm>
        </p:spPr>
        <p:txBody>
          <a:bodyPr/>
          <a:lstStyle/>
          <a:p>
            <a:r>
              <a:rPr lang="en-GB" dirty="0"/>
              <a:t>X </a:t>
            </a:r>
            <a:r>
              <a:rPr lang="en-GB" dirty="0" err="1"/>
              <a:t>SubClassOf</a:t>
            </a:r>
            <a:r>
              <a:rPr lang="en-GB" dirty="0"/>
              <a:t> </a:t>
            </a:r>
            <a:r>
              <a:rPr lang="en-GB" dirty="0" err="1"/>
              <a:t>has_child</a:t>
            </a:r>
            <a:r>
              <a:rPr lang="en-GB" dirty="0"/>
              <a:t>  only (not MALE)</a:t>
            </a:r>
          </a:p>
          <a:p>
            <a:r>
              <a:rPr lang="en-GB" dirty="0" smtClean="0"/>
              <a:t>Y </a:t>
            </a:r>
            <a:r>
              <a:rPr lang="en-GB" dirty="0" err="1" smtClean="0"/>
              <a:t>SubClassOf</a:t>
            </a:r>
            <a:r>
              <a:rPr lang="en-GB" dirty="0" smtClean="0"/>
              <a:t> </a:t>
            </a:r>
            <a:r>
              <a:rPr lang="en-GB" dirty="0" err="1"/>
              <a:t>has_child</a:t>
            </a:r>
            <a:r>
              <a:rPr lang="en-GB" dirty="0"/>
              <a:t> some MALE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42831AE-EC83-42CD-A6D4-D8E6DB6BCFEE}" type="slidenum">
              <a:rPr lang="en-GB" smtClean="0"/>
              <a:t>9</a:t>
            </a:fld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724617" y="3170715"/>
            <a:ext cx="5007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Yes – 50% correct (14/28)</a:t>
            </a:r>
            <a:endParaRPr lang="en-GB" sz="2800" i="1" dirty="0">
              <a:solidFill>
                <a:srgbClr val="7030A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46075" y="4499970"/>
            <a:ext cx="8226425" cy="917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533" tIns="35266" rIns="70533" bIns="35266" numCol="1" anchor="t" anchorCtr="0" compatLnSpc="1">
            <a:prstTxWarp prst="textNoShape">
              <a:avLst/>
            </a:prstTxWarp>
            <a:spAutoFit/>
          </a:bodyPr>
          <a:lstStyle>
            <a:lvl1pPr marL="263525" indent="-2635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4675" indent="-220663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2pPr>
            <a:lvl3pPr marL="88106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FAA00"/>
              </a:buClr>
              <a:buChar char="•"/>
              <a:defRPr sz="2500">
                <a:solidFill>
                  <a:schemeClr val="tx1"/>
                </a:solidFill>
                <a:latin typeface="+mn-lt"/>
              </a:defRPr>
            </a:lvl3pPr>
            <a:lvl4pPr marL="1235075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4pPr>
            <a:lvl5pPr marL="1585913" indent="-174625" algn="l" defTabSz="706438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93091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6pPr>
            <a:lvl7pPr marL="2399039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7pPr>
            <a:lvl8pPr marL="2804987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8pPr>
            <a:lvl9pPr marL="3210935" indent="-176193" algn="l" defTabSz="707590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GB" kern="0" dirty="0"/>
              <a:t>X </a:t>
            </a:r>
            <a:r>
              <a:rPr lang="en-GB" kern="0" dirty="0" err="1"/>
              <a:t>SubClassOf</a:t>
            </a:r>
            <a:r>
              <a:rPr lang="en-GB" kern="0" dirty="0"/>
              <a:t> not (</a:t>
            </a:r>
            <a:r>
              <a:rPr lang="en-GB" kern="0" dirty="0" err="1"/>
              <a:t>has_child</a:t>
            </a:r>
            <a:r>
              <a:rPr lang="en-GB" kern="0" dirty="0"/>
              <a:t> some MALE)</a:t>
            </a:r>
          </a:p>
          <a:p>
            <a:r>
              <a:rPr lang="en-GB" kern="0" dirty="0" smtClean="0"/>
              <a:t>Y </a:t>
            </a:r>
            <a:r>
              <a:rPr lang="en-GB" kern="0" dirty="0" err="1" smtClean="0"/>
              <a:t>SubClassOf</a:t>
            </a:r>
            <a:r>
              <a:rPr lang="en-GB" kern="0" dirty="0" smtClean="0"/>
              <a:t> </a:t>
            </a:r>
            <a:r>
              <a:rPr lang="en-GB" kern="0" dirty="0" err="1" smtClean="0"/>
              <a:t>has_child</a:t>
            </a:r>
            <a:r>
              <a:rPr lang="en-GB" kern="0" dirty="0" smtClean="0"/>
              <a:t> some MALE </a:t>
            </a:r>
            <a:endParaRPr lang="en-GB" kern="0" dirty="0"/>
          </a:p>
        </p:txBody>
      </p:sp>
      <p:sp>
        <p:nvSpPr>
          <p:cNvPr id="7" name="TextBox 6"/>
          <p:cNvSpPr txBox="1"/>
          <p:nvPr/>
        </p:nvSpPr>
        <p:spPr>
          <a:xfrm>
            <a:off x="833799" y="5569790"/>
            <a:ext cx="4789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7030A0"/>
                </a:solidFill>
              </a:rPr>
              <a:t>Yes – 79% correct (22/28)</a:t>
            </a:r>
            <a:endParaRPr lang="en-GB" sz="28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473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u-template">
  <a:themeElements>
    <a:clrScheme name="OU 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U 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520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E3284A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520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E3284A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U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2">
        <a:dk1>
          <a:srgbClr val="000000"/>
        </a:dk1>
        <a:lt1>
          <a:srgbClr val="D60077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8AABD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3">
        <a:dk1>
          <a:srgbClr val="000000"/>
        </a:dk1>
        <a:lt1>
          <a:srgbClr val="FFD1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E5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4">
        <a:dk1>
          <a:srgbClr val="000000"/>
        </a:dk1>
        <a:lt1>
          <a:srgbClr val="9FAA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DD2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5">
        <a:dk1>
          <a:srgbClr val="000000"/>
        </a:dk1>
        <a:lt1>
          <a:srgbClr val="00AFAD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D4D3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6">
        <a:dk1>
          <a:srgbClr val="000000"/>
        </a:dk1>
        <a:lt1>
          <a:srgbClr val="5C705E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5BBB6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7">
        <a:dk1>
          <a:srgbClr val="000000"/>
        </a:dk1>
        <a:lt1>
          <a:srgbClr val="EF682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6B9AB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8">
        <a:dk1>
          <a:srgbClr val="000000"/>
        </a:dk1>
        <a:lt1>
          <a:srgbClr val="E3284A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FACB1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9">
        <a:dk1>
          <a:srgbClr val="000000"/>
        </a:dk1>
        <a:lt1>
          <a:srgbClr val="856FB3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2BBD6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10">
        <a:dk1>
          <a:srgbClr val="000000"/>
        </a:dk1>
        <a:lt1>
          <a:srgbClr val="0000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U PowerPoint 11">
        <a:dk1>
          <a:srgbClr val="000000"/>
        </a:dk1>
        <a:lt1>
          <a:srgbClr val="8C8C8C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5C5C5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vider">
  <a:themeElements>
    <a:clrScheme name="Divid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vid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520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E3284A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5208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 smtClean="0">
            <a:ln>
              <a:noFill/>
            </a:ln>
            <a:solidFill>
              <a:srgbClr val="E3284A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vid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2">
        <a:dk1>
          <a:srgbClr val="000000"/>
        </a:dk1>
        <a:lt1>
          <a:srgbClr val="D60077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8AABD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3">
        <a:dk1>
          <a:srgbClr val="000000"/>
        </a:dk1>
        <a:lt1>
          <a:srgbClr val="92C9EB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7E1F3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4">
        <a:dk1>
          <a:srgbClr val="000000"/>
        </a:dk1>
        <a:lt1>
          <a:srgbClr val="FFD1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E5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5">
        <a:dk1>
          <a:srgbClr val="000000"/>
        </a:dk1>
        <a:lt1>
          <a:srgbClr val="9FAA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DD2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6">
        <a:dk1>
          <a:srgbClr val="000000"/>
        </a:dk1>
        <a:lt1>
          <a:srgbClr val="00AFAD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D4D3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7">
        <a:dk1>
          <a:srgbClr val="000000"/>
        </a:dk1>
        <a:lt1>
          <a:srgbClr val="5C705E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5BBB6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8">
        <a:dk1>
          <a:srgbClr val="000000"/>
        </a:dk1>
        <a:lt1>
          <a:srgbClr val="780032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EAAAD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9">
        <a:dk1>
          <a:srgbClr val="000000"/>
        </a:dk1>
        <a:lt1>
          <a:srgbClr val="002E63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DB7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10">
        <a:dk1>
          <a:srgbClr val="000000"/>
        </a:dk1>
        <a:lt1>
          <a:srgbClr val="EF682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6B9AB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11">
        <a:dk1>
          <a:srgbClr val="000000"/>
        </a:dk1>
        <a:lt1>
          <a:srgbClr val="E3284A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FACB1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12">
        <a:dk1>
          <a:srgbClr val="000000"/>
        </a:dk1>
        <a:lt1>
          <a:srgbClr val="856FB3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2BBD6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13">
        <a:dk1>
          <a:srgbClr val="000000"/>
        </a:dk1>
        <a:lt1>
          <a:srgbClr val="CFC285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4DDC2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14">
        <a:dk1>
          <a:srgbClr val="000000"/>
        </a:dk1>
        <a:lt1>
          <a:srgbClr val="000000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AAAAA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vider 15">
        <a:dk1>
          <a:srgbClr val="000000"/>
        </a:dk1>
        <a:lt1>
          <a:srgbClr val="8C8C8C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5C5C5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ou-template.thmx</Template>
  <TotalTime>5264</TotalTime>
  <Words>1046</Words>
  <Application>Microsoft Office PowerPoint</Application>
  <PresentationFormat>On-screen Show (4:3)</PresentationFormat>
  <Paragraphs>214</Paragraphs>
  <Slides>23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ou-template</vt:lpstr>
      <vt:lpstr>Divider</vt:lpstr>
      <vt:lpstr>Making sense of Description Logics </vt:lpstr>
      <vt:lpstr>Goal</vt:lpstr>
      <vt:lpstr>Theories of Reasoning … and Language</vt:lpstr>
      <vt:lpstr>PowerPoint Presentation</vt:lpstr>
      <vt:lpstr>Language - the implicature</vt:lpstr>
      <vt:lpstr>In our context …</vt:lpstr>
      <vt:lpstr>… and</vt:lpstr>
      <vt:lpstr>Example 1: thinking syntactically</vt:lpstr>
      <vt:lpstr>X and Y disjoint?</vt:lpstr>
      <vt:lpstr>X and Y disjoint?</vt:lpstr>
      <vt:lpstr>X and Y disjoint?</vt:lpstr>
      <vt:lpstr>Recommendations</vt:lpstr>
      <vt:lpstr>Example 2: thinking semantically</vt:lpstr>
      <vt:lpstr>X and Y Disjoint?</vt:lpstr>
      <vt:lpstr>Recommendations</vt:lpstr>
      <vt:lpstr>Example 3: measuring complexity</vt:lpstr>
      <vt:lpstr>Functionality vs. transitivity</vt:lpstr>
      <vt:lpstr>Recommendations</vt:lpstr>
      <vt:lpstr>Conclusion</vt:lpstr>
      <vt:lpstr>PowerPoint Presentation</vt:lpstr>
      <vt:lpstr>Rule-based</vt:lpstr>
      <vt:lpstr>Model-based</vt:lpstr>
      <vt:lpstr>Relational complexity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Collins</dc:creator>
  <cp:lastModifiedBy>Paul Warrenllllllllll</cp:lastModifiedBy>
  <cp:revision>457</cp:revision>
  <dcterms:created xsi:type="dcterms:W3CDTF">2013-05-28T09:33:42Z</dcterms:created>
  <dcterms:modified xsi:type="dcterms:W3CDTF">2016-04-05T10:34:00Z</dcterms:modified>
</cp:coreProperties>
</file>